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67" r:id="rId4"/>
    <p:sldId id="260" r:id="rId5"/>
    <p:sldId id="258" r:id="rId6"/>
    <p:sldId id="259" r:id="rId7"/>
    <p:sldId id="262" r:id="rId8"/>
    <p:sldId id="266" r:id="rId9"/>
    <p:sldId id="263" r:id="rId10"/>
    <p:sldId id="264" r:id="rId11"/>
    <p:sldId id="268" r:id="rId12"/>
    <p:sldId id="269" r:id="rId13"/>
    <p:sldId id="265" r:id="rId14"/>
    <p:sldId id="271" r:id="rId15"/>
    <p:sldId id="272" r:id="rId16"/>
    <p:sldId id="273" r:id="rId17"/>
    <p:sldId id="274" r:id="rId18"/>
    <p:sldId id="276" r:id="rId19"/>
    <p:sldId id="277" r:id="rId20"/>
    <p:sldId id="278" r:id="rId21"/>
    <p:sldId id="261" r:id="rId22"/>
    <p:sldId id="270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8139"/>
  </p:normalViewPr>
  <p:slideViewPr>
    <p:cSldViewPr snapToGrid="0" snapToObjects="1">
      <p:cViewPr varScale="1">
        <p:scale>
          <a:sx n="76" d="100"/>
          <a:sy n="7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E0D683-AE39-924B-8C11-C6FF5A03D5A3}" type="datetimeFigureOut">
              <a:rPr kumimoji="1" lang="ko-KR" altLang="en-US" smtClean="0"/>
              <a:t>2019. 6. 27.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E9BE5B-11A1-464D-9DC6-528CC1B1DA9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912349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E9BE5B-11A1-464D-9DC6-528CC1B1DA96}" type="slidenum">
              <a:rPr kumimoji="1" lang="ko-KR" altLang="en-US" smtClean="0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878953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3.</a:t>
            </a:r>
            <a:r>
              <a:rPr kumimoji="1" lang="ko-KR" altLang="en-US" dirty="0"/>
              <a:t> 소프트 </a:t>
            </a:r>
            <a:r>
              <a:rPr kumimoji="1" lang="ko-KR" altLang="en-US" dirty="0" err="1"/>
              <a:t>웨어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개발이라는게</a:t>
            </a:r>
            <a:r>
              <a:rPr kumimoji="1" lang="ko-KR" altLang="en-US" dirty="0"/>
              <a:t> 무엇인지 </a:t>
            </a:r>
            <a:endParaRPr kumimoji="1" lang="en-US" altLang="ko-KR" dirty="0"/>
          </a:p>
          <a:p>
            <a:r>
              <a:rPr kumimoji="1" lang="en-US" altLang="ko-KR" dirty="0"/>
              <a:t>4.</a:t>
            </a:r>
            <a:r>
              <a:rPr kumimoji="1" lang="ko-KR" altLang="en-US" dirty="0"/>
              <a:t> 책으로 독학할 때 부족한 부분</a:t>
            </a:r>
            <a:r>
              <a:rPr kumimoji="1" lang="en-US" altLang="ko-KR" dirty="0"/>
              <a:t>,</a:t>
            </a:r>
            <a:r>
              <a:rPr kumimoji="1" lang="ko-KR" altLang="en-US" dirty="0"/>
              <a:t> 나를 많이 괴롭혀야 한다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어릴 때 독학할 때 이해력이 부족하여 성취감이 부족했다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E9BE5B-11A1-464D-9DC6-528CC1B1DA96}" type="slidenum">
              <a:rPr kumimoji="1" lang="ko-KR" altLang="en-US" smtClean="0"/>
              <a:t>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724824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E9BE5B-11A1-464D-9DC6-528CC1B1DA96}" type="slidenum">
              <a:rPr kumimoji="1" lang="ko-KR" altLang="en-US" smtClean="0"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613731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E9BE5B-11A1-464D-9DC6-528CC1B1DA96}" type="slidenum">
              <a:rPr kumimoji="1" lang="ko-KR" altLang="en-US" smtClean="0"/>
              <a:t>10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21815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E9BE5B-11A1-464D-9DC6-528CC1B1DA96}" type="slidenum">
              <a:rPr kumimoji="1" lang="ko-KR" altLang="en-US" smtClean="0"/>
              <a:t>11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518272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E9BE5B-11A1-464D-9DC6-528CC1B1DA96}" type="slidenum">
              <a:rPr kumimoji="1" lang="ko-KR" altLang="en-US" smtClean="0"/>
              <a:t>12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518272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9A74A-A3F3-154A-89DD-1A5277373579}" type="datetimeFigureOut">
              <a:rPr lang="en-US" smtClean="0"/>
              <a:t>6/27/19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99FFF-9EC0-5944-87CD-F138EF4A89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089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9A74A-A3F3-154A-89DD-1A5277373579}" type="datetimeFigureOut">
              <a:rPr lang="en-US" smtClean="0"/>
              <a:t>6/27/19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99FFF-9EC0-5944-87CD-F138EF4A89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119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9A74A-A3F3-154A-89DD-1A5277373579}" type="datetimeFigureOut">
              <a:rPr lang="en-US" smtClean="0"/>
              <a:t>6/27/19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99FFF-9EC0-5944-87CD-F138EF4A89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9033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9A74A-A3F3-154A-89DD-1A5277373579}" type="datetimeFigureOut">
              <a:rPr lang="en-US" smtClean="0"/>
              <a:t>6/27/19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99FFF-9EC0-5944-87CD-F138EF4A89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547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9A74A-A3F3-154A-89DD-1A5277373579}" type="datetimeFigureOut">
              <a:rPr lang="en-US" smtClean="0"/>
              <a:t>6/27/19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99FFF-9EC0-5944-87CD-F138EF4A89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2410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9A74A-A3F3-154A-89DD-1A5277373579}" type="datetimeFigureOut">
              <a:rPr lang="en-US" smtClean="0"/>
              <a:t>6/27/19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99FFF-9EC0-5944-87CD-F138EF4A89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9089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9A74A-A3F3-154A-89DD-1A5277373579}" type="datetimeFigureOut">
              <a:rPr lang="en-US" smtClean="0"/>
              <a:t>6/27/19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99FFF-9EC0-5944-87CD-F138EF4A89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3346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9A74A-A3F3-154A-89DD-1A5277373579}" type="datetimeFigureOut">
              <a:rPr lang="en-US" smtClean="0"/>
              <a:t>6/27/19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99FFF-9EC0-5944-87CD-F138EF4A89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7175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9A74A-A3F3-154A-89DD-1A5277373579}" type="datetimeFigureOut">
              <a:rPr lang="en-US" smtClean="0"/>
              <a:t>6/27/19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99FFF-9EC0-5944-87CD-F138EF4A89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1236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9A74A-A3F3-154A-89DD-1A5277373579}" type="datetimeFigureOut">
              <a:rPr lang="en-US" smtClean="0"/>
              <a:t>6/27/19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99FFF-9EC0-5944-87CD-F138EF4A89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1536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9A74A-A3F3-154A-89DD-1A5277373579}" type="datetimeFigureOut">
              <a:rPr lang="en-US" smtClean="0"/>
              <a:t>6/27/19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99FFF-9EC0-5944-87CD-F138EF4A89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2192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09A74A-A3F3-154A-89DD-1A5277373579}" type="datetimeFigureOut">
              <a:rPr lang="en-US" smtClean="0"/>
              <a:t>6/27/19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899FFF-9EC0-5944-87CD-F138EF4A89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3110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tiff"/><Relationship Id="rId3" Type="http://schemas.openxmlformats.org/officeDocument/2006/relationships/image" Target="../media/image13.tiff"/><Relationship Id="rId7" Type="http://schemas.openxmlformats.org/officeDocument/2006/relationships/image" Target="../media/image17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tiff"/><Relationship Id="rId5" Type="http://schemas.openxmlformats.org/officeDocument/2006/relationships/image" Target="../media/image15.tiff"/><Relationship Id="rId10" Type="http://schemas.openxmlformats.org/officeDocument/2006/relationships/image" Target="../media/image20.tiff"/><Relationship Id="rId4" Type="http://schemas.openxmlformats.org/officeDocument/2006/relationships/image" Target="../media/image14.tiff"/><Relationship Id="rId9" Type="http://schemas.openxmlformats.org/officeDocument/2006/relationships/image" Target="../media/image19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wikidocs.net/book/1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952360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ko-KR" altLang="en-US" sz="5300" dirty="0"/>
              <a:t>프로그래밍 제대로 이해하는 방법</a:t>
            </a:r>
            <a:br>
              <a:rPr lang="ko-KR" altLang="en-US" dirty="0"/>
            </a:br>
            <a:r>
              <a:rPr lang="en-US" altLang="ko-KR" sz="5300" dirty="0"/>
              <a:t>for Beginner</a:t>
            </a:r>
            <a:br>
              <a:rPr lang="ko-KR" altLang="en-US" dirty="0"/>
            </a:br>
            <a:r>
              <a:rPr lang="en-US" altLang="ko-KR" sz="4400" i="1" u="sng" dirty="0"/>
              <a:t>How to Really understand programming </a:t>
            </a:r>
            <a:br>
              <a:rPr lang="en-US" altLang="ko-KR" sz="4400" i="1" u="sng" dirty="0"/>
            </a:br>
            <a:r>
              <a:rPr lang="en-US" altLang="ko-KR" sz="4400" i="1" u="sng" dirty="0"/>
              <a:t>for Beginner</a:t>
            </a:r>
            <a:endParaRPr lang="en-US" sz="4400" i="1" u="sng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643052"/>
            <a:ext cx="9144000" cy="1655762"/>
          </a:xfrm>
        </p:spPr>
        <p:txBody>
          <a:bodyPr/>
          <a:lstStyle/>
          <a:p>
            <a:pPr algn="r"/>
            <a:endParaRPr lang="ko-KR" altLang="en-US" dirty="0"/>
          </a:p>
          <a:p>
            <a:pPr algn="r"/>
            <a:r>
              <a:rPr lang="ko-KR" altLang="en-US" dirty="0"/>
              <a:t>김규범</a:t>
            </a:r>
          </a:p>
          <a:p>
            <a:pPr algn="r"/>
            <a:r>
              <a:rPr lang="en-US" altLang="ko-KR" i="1" u="sng" dirty="0"/>
              <a:t>Kim</a:t>
            </a:r>
            <a:r>
              <a:rPr lang="ko-KR" altLang="en-US" i="1" u="sng" dirty="0"/>
              <a:t> </a:t>
            </a:r>
            <a:r>
              <a:rPr lang="en-US" altLang="ko-KR" i="1" u="sng" dirty="0" err="1"/>
              <a:t>Kyubeom</a:t>
            </a:r>
            <a:endParaRPr lang="en-US" i="1" u="sng" dirty="0"/>
          </a:p>
        </p:txBody>
      </p:sp>
    </p:spTree>
    <p:extLst>
      <p:ext uri="{BB962C8B-B14F-4D97-AF65-F5344CB8AC3E}">
        <p14:creationId xmlns:p14="http://schemas.microsoft.com/office/powerpoint/2010/main" val="14987509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프로그래밍이란</a:t>
            </a:r>
            <a:r>
              <a:rPr lang="en-US" altLang="ko-KR" dirty="0"/>
              <a:t>?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8ADE58-ADBF-B242-B8B9-F7E58DB99E7E}"/>
              </a:ext>
            </a:extLst>
          </p:cNvPr>
          <p:cNvSpPr txBox="1"/>
          <p:nvPr/>
        </p:nvSpPr>
        <p:spPr>
          <a:xfrm>
            <a:off x="1349829" y="1422400"/>
            <a:ext cx="8519885" cy="3773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i="1" u="sng" dirty="0">
                <a:solidFill>
                  <a:srgbClr val="FF0000"/>
                </a:solidFill>
                <a:sym typeface="Wingdings" pitchFamily="2" charset="2"/>
              </a:rPr>
              <a:t></a:t>
            </a:r>
            <a:r>
              <a:rPr kumimoji="1" lang="ko-KR" altLang="en-US" b="1" i="1" u="sng" dirty="0">
                <a:solidFill>
                  <a:srgbClr val="FF0000"/>
                </a:solidFill>
                <a:sym typeface="Wingdings" pitchFamily="2" charset="2"/>
              </a:rPr>
              <a:t> </a:t>
            </a:r>
            <a:r>
              <a:rPr kumimoji="1" lang="ko-KR" altLang="en-US" b="1" i="1" u="sng" dirty="0">
                <a:solidFill>
                  <a:srgbClr val="FF0000"/>
                </a:solidFill>
              </a:rPr>
              <a:t>수행해야 하는 내용을 컴퓨터가 알아들을 수 있는 언어로 작성하는 것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CBC8B54-DA7A-834F-A381-09A71E94AA6E}"/>
                  </a:ext>
                </a:extLst>
              </p:cNvPr>
              <p:cNvSpPr txBox="1"/>
              <p:nvPr/>
            </p:nvSpPr>
            <p:spPr>
              <a:xfrm>
                <a:off x="4247481" y="2441410"/>
                <a:ext cx="3697038" cy="11079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ko-KR" sz="7200" b="0" i="0" smtClean="0"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kumimoji="1" lang="en-US" altLang="ko-KR" sz="7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R" sz="72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kumimoji="1" lang="en-US" altLang="ko-KR" sz="7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ko-KR" sz="72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kumimoji="1" lang="en-US" altLang="ko-KR" sz="7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ko-KR" altLang="en-US" sz="72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CBC8B54-DA7A-834F-A381-09A71E94AA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7481" y="2441410"/>
                <a:ext cx="3697038" cy="1107996"/>
              </a:xfrm>
              <a:prstGeom prst="rect">
                <a:avLst/>
              </a:prstGeom>
              <a:blipFill>
                <a:blip r:embed="rId3"/>
                <a:stretch>
                  <a:fillRect l="-4778" r="-7850" b="-356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EE38893-5813-E848-80F3-A4E184DD083C}"/>
                  </a:ext>
                </a:extLst>
              </p:cNvPr>
              <p:cNvSpPr txBox="1"/>
              <p:nvPr/>
            </p:nvSpPr>
            <p:spPr>
              <a:xfrm>
                <a:off x="4170760" y="4142648"/>
                <a:ext cx="240142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kumimoji="1" lang="en-US" altLang="ko-KR" sz="2800" b="0" i="1" smtClean="0">
                          <a:latin typeface="Cambria Math" panose="02040503050406030204" pitchFamily="18" charset="0"/>
                        </a:rPr>
                        <m:t>=3→</m:t>
                      </m:r>
                      <m:r>
                        <a:rPr kumimoji="1" lang="en-US" altLang="ko-KR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kumimoji="1" lang="en-US" altLang="ko-KR" sz="2800" b="0" i="1" smtClean="0">
                          <a:latin typeface="Cambria Math" panose="02040503050406030204" pitchFamily="18" charset="0"/>
                        </a:rPr>
                        <m:t>=6</m:t>
                      </m:r>
                    </m:oMath>
                  </m:oMathPara>
                </a14:m>
                <a:endParaRPr kumimoji="1" lang="en-US" altLang="ko-KR" sz="2800" b="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EE38893-5813-E848-80F3-A4E184DD08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0760" y="4142648"/>
                <a:ext cx="2401427" cy="430887"/>
              </a:xfrm>
              <a:prstGeom prst="rect">
                <a:avLst/>
              </a:prstGeom>
              <a:blipFill>
                <a:blip r:embed="rId4"/>
                <a:stretch>
                  <a:fillRect r="-1053" b="-228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EA43126-E25E-E64B-8A25-06FC70929AF7}"/>
                  </a:ext>
                </a:extLst>
              </p:cNvPr>
              <p:cNvSpPr txBox="1"/>
              <p:nvPr/>
            </p:nvSpPr>
            <p:spPr>
              <a:xfrm>
                <a:off x="4170760" y="4745320"/>
                <a:ext cx="165680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28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kumimoji="1" lang="en-US" altLang="ko-KR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ko-KR" sz="2800" b="0" i="1" smtClean="0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kumimoji="1" lang="en-US" altLang="ko-KR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kumimoji="1" lang="en-US" altLang="ko-KR" sz="2800" b="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EA43126-E25E-E64B-8A25-06FC70929A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0760" y="4745320"/>
                <a:ext cx="1656800" cy="430887"/>
              </a:xfrm>
              <a:prstGeom prst="rect">
                <a:avLst/>
              </a:prstGeom>
              <a:blipFill>
                <a:blip r:embed="rId5"/>
                <a:stretch>
                  <a:fillRect l="-6818" t="-2857" r="-3030" b="-314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8128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8" presetClass="emph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anim to="1.5" calcmode="lin" valueType="num">
                                      <p:cBhvr override="childStyl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style.fontSize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3" grpId="0"/>
      <p:bldP spid="4" grpId="0"/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프로그래밍이란</a:t>
            </a:r>
            <a:r>
              <a:rPr lang="en-US" altLang="ko-KR" dirty="0"/>
              <a:t>?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8ADE58-ADBF-B242-B8B9-F7E58DB99E7E}"/>
              </a:ext>
            </a:extLst>
          </p:cNvPr>
          <p:cNvSpPr txBox="1"/>
          <p:nvPr/>
        </p:nvSpPr>
        <p:spPr>
          <a:xfrm>
            <a:off x="1349829" y="1422400"/>
            <a:ext cx="8519885" cy="3773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i="1" u="sng" dirty="0">
                <a:solidFill>
                  <a:srgbClr val="FF0000"/>
                </a:solidFill>
                <a:sym typeface="Wingdings" pitchFamily="2" charset="2"/>
              </a:rPr>
              <a:t></a:t>
            </a:r>
            <a:r>
              <a:rPr kumimoji="1" lang="ko-KR" altLang="en-US" b="1" i="1" u="sng" dirty="0">
                <a:solidFill>
                  <a:srgbClr val="FF0000"/>
                </a:solidFill>
                <a:sym typeface="Wingdings" pitchFamily="2" charset="2"/>
              </a:rPr>
              <a:t> </a:t>
            </a:r>
            <a:r>
              <a:rPr kumimoji="1" lang="ko-KR" altLang="en-US" b="1" i="1" u="sng" dirty="0">
                <a:solidFill>
                  <a:srgbClr val="FF0000"/>
                </a:solidFill>
              </a:rPr>
              <a:t>수행해야 하는 내용을 컴퓨터가 알아들을 수 있는 언어로 작성하는 것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CBC8B54-DA7A-834F-A381-09A71E94AA6E}"/>
                  </a:ext>
                </a:extLst>
              </p:cNvPr>
              <p:cNvSpPr txBox="1"/>
              <p:nvPr/>
            </p:nvSpPr>
            <p:spPr>
              <a:xfrm>
                <a:off x="1202730" y="3096762"/>
                <a:ext cx="728469" cy="11079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72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kumimoji="1" lang="ko-KR" altLang="en-US" sz="72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CBC8B54-DA7A-834F-A381-09A71E94AA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2730" y="3096762"/>
                <a:ext cx="728469" cy="1107996"/>
              </a:xfrm>
              <a:prstGeom prst="rect">
                <a:avLst/>
              </a:prstGeom>
              <a:blipFill>
                <a:blip r:embed="rId3"/>
                <a:stretch>
                  <a:fillRect l="-15517" r="-1206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EED4F17D-47A0-5141-8402-A295300BF98F}"/>
                  </a:ext>
                </a:extLst>
              </p:cNvPr>
              <p:cNvSpPr/>
              <p:nvPr/>
            </p:nvSpPr>
            <p:spPr>
              <a:xfrm>
                <a:off x="3072241" y="2930232"/>
                <a:ext cx="3266209" cy="1441056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48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kumimoji="1" lang="en-US" altLang="ko-KR" sz="4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sz="4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kumimoji="1" lang="en-US" altLang="ko-KR" sz="4800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en-US" altLang="ko-KR" sz="2000" b="0" dirty="0"/>
              </a:p>
              <a:p>
                <a:pPr algn="ctr"/>
                <a:endParaRPr kumimoji="1" lang="ko-KR" altLang="en-US" sz="800" dirty="0"/>
              </a:p>
            </p:txBody>
          </p:sp>
        </mc:Choice>
        <mc:Fallback xmlns=""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EED4F17D-47A0-5141-8402-A295300BF9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2241" y="2930232"/>
                <a:ext cx="3266209" cy="144105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2F995D5-EBCC-7D46-832E-BF24D3A86E99}"/>
                  </a:ext>
                </a:extLst>
              </p:cNvPr>
              <p:cNvSpPr txBox="1"/>
              <p:nvPr/>
            </p:nvSpPr>
            <p:spPr>
              <a:xfrm>
                <a:off x="7479492" y="3096762"/>
                <a:ext cx="673261" cy="11079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ko-KR" sz="7200" b="0" i="0" smtClean="0">
                          <a:latin typeface="Cambria Math" panose="02040503050406030204" pitchFamily="18" charset="0"/>
                        </a:rPr>
                        <m:t>y</m:t>
                      </m:r>
                    </m:oMath>
                  </m:oMathPara>
                </a14:m>
                <a:endParaRPr kumimoji="1" lang="ko-KR" altLang="en-US" sz="72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2F995D5-EBCC-7D46-832E-BF24D3A86E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9492" y="3096762"/>
                <a:ext cx="673261" cy="1107996"/>
              </a:xfrm>
              <a:prstGeom prst="rect">
                <a:avLst/>
              </a:prstGeom>
              <a:blipFill>
                <a:blip r:embed="rId5"/>
                <a:stretch>
                  <a:fillRect l="-29630" r="-29630" b="-2272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C4425EA6-EB46-FC41-8A77-A8D59077469B}"/>
              </a:ext>
            </a:extLst>
          </p:cNvPr>
          <p:cNvCxnSpPr>
            <a:stCxn id="3" idx="3"/>
            <a:endCxn id="5" idx="1"/>
          </p:cNvCxnSpPr>
          <p:nvPr/>
        </p:nvCxnSpPr>
        <p:spPr>
          <a:xfrm>
            <a:off x="1931199" y="3650760"/>
            <a:ext cx="1141042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6CD19339-D9E4-564D-A935-7056F7FBB7B5}"/>
              </a:ext>
            </a:extLst>
          </p:cNvPr>
          <p:cNvCxnSpPr>
            <a:cxnSpLocks/>
            <a:stCxn id="5" idx="3"/>
            <a:endCxn id="8" idx="1"/>
          </p:cNvCxnSpPr>
          <p:nvPr/>
        </p:nvCxnSpPr>
        <p:spPr>
          <a:xfrm>
            <a:off x="6338450" y="3650760"/>
            <a:ext cx="1141042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265324C0-7ED0-364E-A3FC-C172C3235E04}"/>
              </a:ext>
            </a:extLst>
          </p:cNvPr>
          <p:cNvSpPr txBox="1"/>
          <p:nvPr/>
        </p:nvSpPr>
        <p:spPr>
          <a:xfrm>
            <a:off x="1088972" y="2681264"/>
            <a:ext cx="10791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u="sng" dirty="0"/>
              <a:t>Input</a:t>
            </a:r>
            <a:endParaRPr kumimoji="1" lang="ko-KR" altLang="en-US" sz="2400" b="1" u="sng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E2BCB01-5236-D74E-AB19-77E0DB4D28A9}"/>
              </a:ext>
            </a:extLst>
          </p:cNvPr>
          <p:cNvSpPr txBox="1"/>
          <p:nvPr/>
        </p:nvSpPr>
        <p:spPr>
          <a:xfrm>
            <a:off x="7276547" y="2681264"/>
            <a:ext cx="13020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u="sng" dirty="0"/>
              <a:t>Output</a:t>
            </a:r>
            <a:endParaRPr kumimoji="1" lang="ko-KR" altLang="en-US" sz="2400" b="1" u="sng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B653F11-0E5E-A045-AAA9-7945819ECF4A}"/>
              </a:ext>
            </a:extLst>
          </p:cNvPr>
          <p:cNvSpPr txBox="1"/>
          <p:nvPr/>
        </p:nvSpPr>
        <p:spPr>
          <a:xfrm>
            <a:off x="4054333" y="2127445"/>
            <a:ext cx="13020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u="sng" dirty="0"/>
              <a:t>Function</a:t>
            </a:r>
            <a:endParaRPr kumimoji="1" lang="ko-KR" altLang="en-US" sz="2400" b="1" u="sng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3" name="표 22">
                <a:extLst>
                  <a:ext uri="{FF2B5EF4-FFF2-40B4-BE49-F238E27FC236}">
                    <a16:creationId xmlns:a16="http://schemas.microsoft.com/office/drawing/2014/main" id="{300D72DE-2ABA-F442-9277-39AA5096B21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83104421"/>
                  </p:ext>
                </p:extLst>
              </p:nvPr>
            </p:nvGraphicFramePr>
            <p:xfrm>
              <a:off x="8690042" y="2467655"/>
              <a:ext cx="3266210" cy="255717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409922">
                      <a:extLst>
                        <a:ext uri="{9D8B030D-6E8A-4147-A177-3AD203B41FA5}">
                          <a16:colId xmlns:a16="http://schemas.microsoft.com/office/drawing/2014/main" val="3169732662"/>
                        </a:ext>
                      </a:extLst>
                    </a:gridCol>
                    <a:gridCol w="1856288">
                      <a:extLst>
                        <a:ext uri="{9D8B030D-6E8A-4147-A177-3AD203B41FA5}">
                          <a16:colId xmlns:a16="http://schemas.microsoft.com/office/drawing/2014/main" val="1887816918"/>
                        </a:ext>
                      </a:extLst>
                    </a:gridCol>
                  </a:tblGrid>
                  <a:tr h="852393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dirty="0"/>
                            <a:t>수학적 </a:t>
                          </a:r>
                          <a:endParaRPr lang="en-US" altLang="ko-KR" dirty="0"/>
                        </a:p>
                        <a:p>
                          <a:pPr algn="ctr" latinLnBrk="1"/>
                          <a:r>
                            <a:rPr lang="ko-KR" altLang="en-US" dirty="0"/>
                            <a:t>표현법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ko-KR" sz="18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kumimoji="1" lang="en-US" altLang="ko-KR" sz="1800" b="0" i="1" smtClean="0">
                                    <a:latin typeface="Cambria Math" panose="02040503050406030204" pitchFamily="18" charset="0"/>
                                  </a:rPr>
                                  <m:t>=2</m:t>
                                </m:r>
                                <m:r>
                                  <a:rPr kumimoji="1" lang="en-US" altLang="ko-KR" sz="18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oMath>
                            </m:oMathPara>
                          </a14:m>
                          <a:endParaRPr lang="ko-KR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836102913"/>
                      </a:ext>
                    </a:extLst>
                  </a:tr>
                  <a:tr h="852393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dirty="0"/>
                            <a:t>한글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dirty="0"/>
                            <a:t>입력에 </a:t>
                          </a:r>
                          <a:endParaRPr lang="en-US" altLang="ko-KR" dirty="0"/>
                        </a:p>
                        <a:p>
                          <a:pPr algn="ctr" latinLnBrk="1"/>
                          <a:r>
                            <a:rPr lang="en-US" altLang="ko-KR" dirty="0"/>
                            <a:t>2</a:t>
                          </a:r>
                          <a:r>
                            <a:rPr lang="ko-KR" altLang="en-US" dirty="0" err="1"/>
                            <a:t>를</a:t>
                          </a:r>
                          <a:r>
                            <a:rPr lang="ko-KR" altLang="en-US" dirty="0"/>
                            <a:t> 곱한다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216925000"/>
                      </a:ext>
                    </a:extLst>
                  </a:tr>
                  <a:tr h="852393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dirty="0"/>
                            <a:t>프로그래밍 문법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Output = 2*Input</a:t>
                          </a:r>
                        </a:p>
                        <a:p>
                          <a:pPr algn="ctr" latinLnBrk="1"/>
                          <a:r>
                            <a:rPr lang="en-US" altLang="ko-KR" sz="1200" dirty="0">
                              <a:solidFill>
                                <a:srgbClr val="FF0000"/>
                              </a:solidFill>
                            </a:rPr>
                            <a:t>(</a:t>
                          </a:r>
                          <a:r>
                            <a:rPr lang="ko-KR" altLang="en-US" sz="1200" dirty="0">
                              <a:solidFill>
                                <a:srgbClr val="FF0000"/>
                              </a:solidFill>
                            </a:rPr>
                            <a:t>예시</a:t>
                          </a:r>
                          <a:r>
                            <a:rPr lang="en-US" altLang="ko-KR" sz="1200" dirty="0">
                              <a:solidFill>
                                <a:srgbClr val="FF0000"/>
                              </a:solidFill>
                            </a:rPr>
                            <a:t>)</a:t>
                          </a:r>
                          <a:endParaRPr lang="ko-KR" altLang="en-US" sz="12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82732309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3" name="표 22">
                <a:extLst>
                  <a:ext uri="{FF2B5EF4-FFF2-40B4-BE49-F238E27FC236}">
                    <a16:creationId xmlns:a16="http://schemas.microsoft.com/office/drawing/2014/main" id="{300D72DE-2ABA-F442-9277-39AA5096B21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83104421"/>
                  </p:ext>
                </p:extLst>
              </p:nvPr>
            </p:nvGraphicFramePr>
            <p:xfrm>
              <a:off x="8690042" y="2467655"/>
              <a:ext cx="3266210" cy="255717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409922">
                      <a:extLst>
                        <a:ext uri="{9D8B030D-6E8A-4147-A177-3AD203B41FA5}">
                          <a16:colId xmlns:a16="http://schemas.microsoft.com/office/drawing/2014/main" val="3169732662"/>
                        </a:ext>
                      </a:extLst>
                    </a:gridCol>
                    <a:gridCol w="1856288">
                      <a:extLst>
                        <a:ext uri="{9D8B030D-6E8A-4147-A177-3AD203B41FA5}">
                          <a16:colId xmlns:a16="http://schemas.microsoft.com/office/drawing/2014/main" val="1887816918"/>
                        </a:ext>
                      </a:extLst>
                    </a:gridCol>
                  </a:tblGrid>
                  <a:tr h="852393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dirty="0"/>
                            <a:t>수학적 </a:t>
                          </a:r>
                          <a:endParaRPr lang="en-US" altLang="ko-KR" dirty="0"/>
                        </a:p>
                        <a:p>
                          <a:pPr algn="ctr" latinLnBrk="1"/>
                          <a:r>
                            <a:rPr lang="ko-KR" altLang="en-US" dirty="0"/>
                            <a:t>표현법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76190" t="-1493" b="-20149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36102913"/>
                      </a:ext>
                    </a:extLst>
                  </a:tr>
                  <a:tr h="852393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dirty="0"/>
                            <a:t>한글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dirty="0"/>
                            <a:t>입력에 </a:t>
                          </a:r>
                          <a:endParaRPr lang="en-US" altLang="ko-KR" dirty="0"/>
                        </a:p>
                        <a:p>
                          <a:pPr algn="ctr" latinLnBrk="1"/>
                          <a:r>
                            <a:rPr lang="en-US" altLang="ko-KR" dirty="0"/>
                            <a:t>2</a:t>
                          </a:r>
                          <a:r>
                            <a:rPr lang="ko-KR" altLang="en-US" dirty="0" err="1"/>
                            <a:t>를</a:t>
                          </a:r>
                          <a:r>
                            <a:rPr lang="ko-KR" altLang="en-US" dirty="0"/>
                            <a:t> 곱한다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216925000"/>
                      </a:ext>
                    </a:extLst>
                  </a:tr>
                  <a:tr h="852393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dirty="0"/>
                            <a:t>프로그래밍 문법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Output = 2*Input</a:t>
                          </a:r>
                        </a:p>
                        <a:p>
                          <a:pPr algn="ctr" latinLnBrk="1"/>
                          <a:r>
                            <a:rPr lang="en-US" altLang="ko-KR" sz="1200" dirty="0">
                              <a:solidFill>
                                <a:srgbClr val="FF0000"/>
                              </a:solidFill>
                            </a:rPr>
                            <a:t>(</a:t>
                          </a:r>
                          <a:r>
                            <a:rPr lang="ko-KR" altLang="en-US" sz="1200" dirty="0">
                              <a:solidFill>
                                <a:srgbClr val="FF0000"/>
                              </a:solidFill>
                            </a:rPr>
                            <a:t>예시</a:t>
                          </a:r>
                          <a:r>
                            <a:rPr lang="en-US" altLang="ko-KR" sz="1200" dirty="0">
                              <a:solidFill>
                                <a:srgbClr val="FF0000"/>
                              </a:solidFill>
                            </a:rPr>
                            <a:t>)</a:t>
                          </a:r>
                          <a:endParaRPr lang="ko-KR" altLang="en-US" sz="12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82732309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직사각형 3">
            <a:extLst>
              <a:ext uri="{FF2B5EF4-FFF2-40B4-BE49-F238E27FC236}">
                <a16:creationId xmlns:a16="http://schemas.microsoft.com/office/drawing/2014/main" id="{8E929036-3449-6D46-B4DD-D4A105CA8F72}"/>
              </a:ext>
            </a:extLst>
          </p:cNvPr>
          <p:cNvSpPr/>
          <p:nvPr/>
        </p:nvSpPr>
        <p:spPr>
          <a:xfrm>
            <a:off x="838200" y="2589110"/>
            <a:ext cx="1440051" cy="178217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31853F2-3DD3-C643-87B1-CD2F4501C445}"/>
              </a:ext>
            </a:extLst>
          </p:cNvPr>
          <p:cNvSpPr/>
          <p:nvPr/>
        </p:nvSpPr>
        <p:spPr>
          <a:xfrm>
            <a:off x="2865594" y="2021007"/>
            <a:ext cx="3706696" cy="2557178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4DC5360-A0F7-CD4B-B6E1-EBD3870E056C}"/>
              </a:ext>
            </a:extLst>
          </p:cNvPr>
          <p:cNvSpPr/>
          <p:nvPr/>
        </p:nvSpPr>
        <p:spPr>
          <a:xfrm>
            <a:off x="7078143" y="2589110"/>
            <a:ext cx="1440051" cy="178217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E879E8D-3966-B841-8F81-8F4969CFE610}"/>
              </a:ext>
            </a:extLst>
          </p:cNvPr>
          <p:cNvSpPr txBox="1"/>
          <p:nvPr/>
        </p:nvSpPr>
        <p:spPr>
          <a:xfrm>
            <a:off x="915952" y="4578185"/>
            <a:ext cx="13020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000" u="sng" dirty="0">
                <a:solidFill>
                  <a:srgbClr val="FF0000"/>
                </a:solidFill>
              </a:rPr>
              <a:t>1.</a:t>
            </a:r>
            <a:r>
              <a:rPr kumimoji="1" lang="ko-KR" altLang="en-US" sz="2000" u="sng" dirty="0">
                <a:solidFill>
                  <a:srgbClr val="FF0000"/>
                </a:solidFill>
              </a:rPr>
              <a:t> 변수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8B500DF-2511-D246-8F42-78F39C9307EE}"/>
              </a:ext>
            </a:extLst>
          </p:cNvPr>
          <p:cNvSpPr txBox="1"/>
          <p:nvPr/>
        </p:nvSpPr>
        <p:spPr>
          <a:xfrm>
            <a:off x="4067930" y="4736280"/>
            <a:ext cx="13020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000" u="sng" dirty="0">
                <a:solidFill>
                  <a:srgbClr val="0070C0"/>
                </a:solidFill>
              </a:rPr>
              <a:t>2.</a:t>
            </a:r>
            <a:r>
              <a:rPr kumimoji="1" lang="ko-KR" altLang="en-US" sz="2000" u="sng" dirty="0">
                <a:solidFill>
                  <a:srgbClr val="0070C0"/>
                </a:solidFill>
              </a:rPr>
              <a:t> 함수</a:t>
            </a:r>
          </a:p>
        </p:txBody>
      </p:sp>
    </p:spTree>
    <p:extLst>
      <p:ext uri="{BB962C8B-B14F-4D97-AF65-F5344CB8AC3E}">
        <p14:creationId xmlns:p14="http://schemas.microsoft.com/office/powerpoint/2010/main" val="1847707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Motion origin="layout" path="M 3.95833E-6 -3.7037E-6 L 3.95833E-6 0.58334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91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4" presetClass="emph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24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25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26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27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28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4" presetClass="emph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40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41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42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43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44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" grpId="0" animBg="1"/>
      <p:bldP spid="18" grpId="0" animBg="1"/>
      <p:bldP spid="19" grpId="0" animBg="1"/>
      <p:bldP spid="20" grpId="0"/>
      <p:bldP spid="20" grpId="1"/>
      <p:bldP spid="21" grpId="0"/>
      <p:bldP spid="21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프로그래밍이란</a:t>
            </a:r>
            <a:r>
              <a:rPr lang="en-US" altLang="ko-KR" dirty="0"/>
              <a:t>?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8ADE58-ADBF-B242-B8B9-F7E58DB99E7E}"/>
              </a:ext>
            </a:extLst>
          </p:cNvPr>
          <p:cNvSpPr txBox="1"/>
          <p:nvPr/>
        </p:nvSpPr>
        <p:spPr>
          <a:xfrm>
            <a:off x="1349829" y="1422400"/>
            <a:ext cx="8519885" cy="3773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i="1" u="sng" dirty="0">
                <a:solidFill>
                  <a:srgbClr val="FF0000"/>
                </a:solidFill>
                <a:sym typeface="Wingdings" pitchFamily="2" charset="2"/>
              </a:rPr>
              <a:t></a:t>
            </a:r>
            <a:r>
              <a:rPr kumimoji="1" lang="ko-KR" altLang="en-US" b="1" i="1" u="sng" dirty="0">
                <a:solidFill>
                  <a:srgbClr val="FF0000"/>
                </a:solidFill>
                <a:sym typeface="Wingdings" pitchFamily="2" charset="2"/>
              </a:rPr>
              <a:t> </a:t>
            </a:r>
            <a:r>
              <a:rPr kumimoji="1" lang="ko-KR" altLang="en-US" b="1" i="1" u="sng" dirty="0">
                <a:solidFill>
                  <a:srgbClr val="FF0000"/>
                </a:solidFill>
              </a:rPr>
              <a:t>수행해야 하는 내용을 컴퓨터가 알아들을 수 있는 언어로 작성하는 것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4B2E819-A649-834F-B135-F5D408941A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539" y="2246073"/>
            <a:ext cx="2387632" cy="424680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C93E898-06BB-374F-88B4-1827C5CFCE46}"/>
              </a:ext>
            </a:extLst>
          </p:cNvPr>
          <p:cNvSpPr txBox="1"/>
          <p:nvPr/>
        </p:nvSpPr>
        <p:spPr>
          <a:xfrm>
            <a:off x="3347632" y="2189250"/>
            <a:ext cx="3998565" cy="1709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en-US" altLang="ko-KR" dirty="0"/>
              <a:t>“</a:t>
            </a:r>
            <a:r>
              <a:rPr kumimoji="1" lang="ko-KR" altLang="en-US" dirty="0"/>
              <a:t>감사합니다</a:t>
            </a:r>
            <a:r>
              <a:rPr kumimoji="1" lang="en-US" altLang="ko-KR" dirty="0"/>
              <a:t>.”</a:t>
            </a:r>
            <a:r>
              <a:rPr kumimoji="1" lang="ko-KR" altLang="en-US" dirty="0"/>
              <a:t> 라는 </a:t>
            </a:r>
            <a:r>
              <a:rPr kumimoji="1" lang="ko-KR" altLang="en-US" dirty="0" err="1"/>
              <a:t>메세지를</a:t>
            </a:r>
            <a:endParaRPr kumimoji="1" lang="en-US" altLang="ko-KR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en-US" altLang="ko-KR" dirty="0"/>
              <a:t>[</a:t>
            </a:r>
            <a:r>
              <a:rPr kumimoji="1" lang="ko-KR" altLang="en-US" dirty="0" err="1"/>
              <a:t>민원장</a:t>
            </a:r>
            <a:r>
              <a:rPr kumimoji="1" lang="en-US" altLang="ko-KR" dirty="0"/>
              <a:t>]</a:t>
            </a:r>
            <a:r>
              <a:rPr kumimoji="1" lang="ko-KR" altLang="en-US" dirty="0"/>
              <a:t>님에게 보낸 뒤</a:t>
            </a:r>
            <a:endParaRPr kumimoji="1" lang="en-US" altLang="ko-KR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ko-KR" altLang="en-US" dirty="0"/>
              <a:t>전송이 완료되면</a:t>
            </a:r>
            <a:endParaRPr kumimoji="1" lang="en-US" altLang="ko-KR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en-US" altLang="ko-KR" dirty="0"/>
              <a:t>“</a:t>
            </a:r>
            <a:r>
              <a:rPr kumimoji="1" lang="ko-KR" altLang="en-US" dirty="0"/>
              <a:t>감사합니다</a:t>
            </a:r>
            <a:r>
              <a:rPr kumimoji="1" lang="en-US" altLang="ko-KR" dirty="0"/>
              <a:t>.”</a:t>
            </a:r>
            <a:r>
              <a:rPr kumimoji="1" lang="ko-KR" altLang="en-US" dirty="0"/>
              <a:t>  </a:t>
            </a:r>
            <a:r>
              <a:rPr kumimoji="1" lang="ko-KR" altLang="en-US" dirty="0" err="1"/>
              <a:t>말풍선을</a:t>
            </a:r>
            <a:r>
              <a:rPr kumimoji="1" lang="ko-KR" altLang="en-US" dirty="0"/>
              <a:t> 띄운다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3BE774-8BAA-E149-90D0-B0D00257C23F}"/>
              </a:ext>
            </a:extLst>
          </p:cNvPr>
          <p:cNvSpPr txBox="1"/>
          <p:nvPr/>
        </p:nvSpPr>
        <p:spPr>
          <a:xfrm>
            <a:off x="7661204" y="2197038"/>
            <a:ext cx="4427475" cy="2127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input = “</a:t>
            </a:r>
            <a:r>
              <a:rPr kumimoji="1" lang="ko-KR" altLang="en-US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감사합니다</a:t>
            </a:r>
            <a:r>
              <a:rPr kumimoji="1" lang="en-US" altLang="ko-KR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”</a:t>
            </a:r>
          </a:p>
          <a:p>
            <a:pPr>
              <a:lnSpc>
                <a:spcPct val="150000"/>
              </a:lnSpc>
            </a:pPr>
            <a:r>
              <a:rPr kumimoji="1" lang="en-US" altLang="ko-KR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result</a:t>
            </a:r>
            <a:r>
              <a:rPr kumimoji="1" lang="ko-KR" altLang="en-US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 </a:t>
            </a:r>
            <a:r>
              <a:rPr kumimoji="1" lang="en-US" altLang="ko-KR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= </a:t>
            </a:r>
            <a:r>
              <a:rPr kumimoji="1" lang="en-US" altLang="ko-KR" dirty="0" err="1">
                <a:latin typeface="D2Coding ligature" panose="020B0609020101020101" pitchFamily="49" charset="-127"/>
                <a:ea typeface="D2Coding ligature" panose="020B0609020101020101" pitchFamily="49" charset="-127"/>
              </a:rPr>
              <a:t>messageSend</a:t>
            </a:r>
            <a:r>
              <a:rPr kumimoji="1" lang="en-US" altLang="ko-KR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(“</a:t>
            </a:r>
            <a:r>
              <a:rPr kumimoji="1" lang="ko-KR" altLang="en-US" dirty="0" err="1">
                <a:latin typeface="D2Coding ligature" panose="020B0609020101020101" pitchFamily="49" charset="-127"/>
                <a:ea typeface="D2Coding ligature" panose="020B0609020101020101" pitchFamily="49" charset="-127"/>
              </a:rPr>
              <a:t>민원장</a:t>
            </a:r>
            <a:r>
              <a:rPr kumimoji="1" lang="en-US" altLang="ko-KR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”,</a:t>
            </a:r>
            <a:r>
              <a:rPr kumimoji="1" lang="ko-KR" altLang="en-US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 </a:t>
            </a:r>
            <a:r>
              <a:rPr kumimoji="1" lang="en-US" altLang="ko-KR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input)</a:t>
            </a:r>
          </a:p>
          <a:p>
            <a:pPr>
              <a:lnSpc>
                <a:spcPct val="150000"/>
              </a:lnSpc>
            </a:pPr>
            <a:r>
              <a:rPr kumimoji="1" lang="en-US" altLang="ko-KR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if</a:t>
            </a:r>
            <a:r>
              <a:rPr kumimoji="1" lang="ko-KR" altLang="en-US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 </a:t>
            </a:r>
            <a:r>
              <a:rPr kumimoji="1" lang="en-US" altLang="ko-KR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result</a:t>
            </a:r>
            <a:r>
              <a:rPr kumimoji="1" lang="ko-KR" altLang="en-US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 </a:t>
            </a:r>
            <a:r>
              <a:rPr kumimoji="1" lang="en-US" altLang="ko-KR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is True:</a:t>
            </a:r>
          </a:p>
          <a:p>
            <a:pPr>
              <a:lnSpc>
                <a:spcPct val="150000"/>
              </a:lnSpc>
            </a:pPr>
            <a:r>
              <a:rPr kumimoji="1" lang="ko-KR" altLang="en-US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    </a:t>
            </a:r>
            <a:r>
              <a:rPr kumimoji="1" lang="en-US" altLang="ko-KR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print(“</a:t>
            </a:r>
            <a:r>
              <a:rPr kumimoji="1" lang="ko-KR" altLang="en-US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감사합니다</a:t>
            </a:r>
            <a:r>
              <a:rPr kumimoji="1" lang="en-US" altLang="ko-KR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”)</a:t>
            </a:r>
          </a:p>
          <a:p>
            <a:pPr>
              <a:lnSpc>
                <a:spcPct val="150000"/>
              </a:lnSpc>
            </a:pPr>
            <a:endParaRPr kumimoji="1" lang="ko-KR" altLang="en-US" dirty="0"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77FABED-73B0-874D-9435-F48991DE1109}"/>
              </a:ext>
            </a:extLst>
          </p:cNvPr>
          <p:cNvSpPr/>
          <p:nvPr/>
        </p:nvSpPr>
        <p:spPr>
          <a:xfrm>
            <a:off x="7671657" y="3115733"/>
            <a:ext cx="2776209" cy="782640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highlight>
                <a:srgbClr val="008080"/>
              </a:highlight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98DB866-0DF4-E945-9895-9B34FD13B514}"/>
              </a:ext>
            </a:extLst>
          </p:cNvPr>
          <p:cNvSpPr txBox="1"/>
          <p:nvPr/>
        </p:nvSpPr>
        <p:spPr>
          <a:xfrm>
            <a:off x="8424617" y="4054029"/>
            <a:ext cx="12364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000" u="sng" dirty="0">
                <a:solidFill>
                  <a:srgbClr val="00B050"/>
                </a:solidFill>
              </a:rPr>
              <a:t>3.</a:t>
            </a:r>
            <a:r>
              <a:rPr kumimoji="1" lang="ko-KR" altLang="en-US" sz="2000" u="sng" dirty="0">
                <a:solidFill>
                  <a:srgbClr val="00B050"/>
                </a:solidFill>
              </a:rPr>
              <a:t> </a:t>
            </a:r>
            <a:r>
              <a:rPr kumimoji="1" lang="ko-KR" altLang="en-US" sz="2000" u="sng" dirty="0" err="1">
                <a:solidFill>
                  <a:srgbClr val="00B050"/>
                </a:solidFill>
              </a:rPr>
              <a:t>제어문</a:t>
            </a:r>
            <a:endParaRPr kumimoji="1" lang="ko-KR" altLang="en-US" sz="2000" u="sng" dirty="0">
              <a:solidFill>
                <a:srgbClr val="00B05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4352BF-5ED1-E14A-92C6-C931914CB205}"/>
              </a:ext>
            </a:extLst>
          </p:cNvPr>
          <p:cNvSpPr txBox="1"/>
          <p:nvPr/>
        </p:nvSpPr>
        <p:spPr>
          <a:xfrm>
            <a:off x="3460764" y="5339632"/>
            <a:ext cx="1056379" cy="110799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dirty="0">
                <a:latin typeface="+mn-ea"/>
              </a:rPr>
              <a:t>받는 사람</a:t>
            </a:r>
            <a:r>
              <a:rPr kumimoji="1" lang="en-US" altLang="ko-KR" dirty="0">
                <a:latin typeface="+mn-ea"/>
              </a:rPr>
              <a:t>,</a:t>
            </a:r>
          </a:p>
          <a:p>
            <a:pPr algn="ctr">
              <a:lnSpc>
                <a:spcPct val="150000"/>
              </a:lnSpc>
            </a:pPr>
            <a:r>
              <a:rPr kumimoji="1" lang="ko-KR" altLang="en-US" dirty="0">
                <a:latin typeface="+mn-ea"/>
              </a:rPr>
              <a:t>메시지</a:t>
            </a:r>
            <a:endParaRPr kumimoji="1" lang="en-US" altLang="ko-KR" dirty="0">
              <a:latin typeface="+mn-ea"/>
            </a:endParaRPr>
          </a:p>
          <a:p>
            <a:pPr algn="ctr"/>
            <a:endParaRPr kumimoji="1" lang="ko-KR" altLang="en-US" dirty="0">
              <a:latin typeface="+mn-ea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E18FC82-55F5-7244-8C02-2F228AB3B75D}"/>
              </a:ext>
            </a:extLst>
          </p:cNvPr>
          <p:cNvSpPr/>
          <p:nvPr/>
        </p:nvSpPr>
        <p:spPr>
          <a:xfrm>
            <a:off x="5503333" y="5435600"/>
            <a:ext cx="3266209" cy="9160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1600" dirty="0" err="1">
                <a:latin typeface="+mn-ea"/>
              </a:rPr>
              <a:t>messageSend</a:t>
            </a:r>
            <a:r>
              <a:rPr kumimoji="1" lang="en-US" altLang="ko-KR" sz="1600" dirty="0">
                <a:latin typeface="+mn-ea"/>
              </a:rPr>
              <a:t>(</a:t>
            </a:r>
            <a:r>
              <a:rPr kumimoji="1" lang="ko-KR" altLang="en-US" sz="1600" dirty="0" err="1">
                <a:latin typeface="+mn-ea"/>
              </a:rPr>
              <a:t>받는사람</a:t>
            </a:r>
            <a:r>
              <a:rPr kumimoji="1" lang="en-US" altLang="ko-KR" sz="1600" dirty="0">
                <a:latin typeface="+mn-ea"/>
              </a:rPr>
              <a:t>,</a:t>
            </a:r>
            <a:r>
              <a:rPr kumimoji="1" lang="ko-KR" altLang="en-US" sz="1600" dirty="0">
                <a:latin typeface="+mn-ea"/>
              </a:rPr>
              <a:t> 메시지</a:t>
            </a:r>
            <a:r>
              <a:rPr kumimoji="1" lang="en-US" altLang="ko-KR" sz="1600" dirty="0">
                <a:latin typeface="+mn-ea"/>
              </a:rPr>
              <a:t>)</a:t>
            </a:r>
            <a:endParaRPr kumimoji="1" lang="en-US" altLang="ko-KR" sz="2000" b="0" dirty="0"/>
          </a:p>
          <a:p>
            <a:pPr algn="ctr"/>
            <a:endParaRPr kumimoji="1" lang="ko-KR" altLang="en-US" sz="8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0FEB955-8E6A-2C4D-99BF-0E2F9E472874}"/>
              </a:ext>
            </a:extLst>
          </p:cNvPr>
          <p:cNvSpPr txBox="1"/>
          <p:nvPr/>
        </p:nvSpPr>
        <p:spPr>
          <a:xfrm>
            <a:off x="9755732" y="5755130"/>
            <a:ext cx="1302023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kumimoji="1" lang="ko-KR" altLang="en-US" dirty="0"/>
              <a:t>전송 결과</a:t>
            </a: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C76680AC-6516-FB4D-B4F2-E20CF190FFBE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>
            <a:off x="4517143" y="5893630"/>
            <a:ext cx="98619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F4D65722-626C-F144-A6D5-63A9FBBB25C9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>
            <a:off x="8769542" y="5893630"/>
            <a:ext cx="98619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5E0E90F-F4D9-714E-836E-70DBF25B8526}"/>
              </a:ext>
            </a:extLst>
          </p:cNvPr>
          <p:cNvSpPr txBox="1"/>
          <p:nvPr/>
        </p:nvSpPr>
        <p:spPr>
          <a:xfrm>
            <a:off x="3520064" y="4740356"/>
            <a:ext cx="10791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u="sng" dirty="0"/>
              <a:t>Input</a:t>
            </a:r>
            <a:endParaRPr kumimoji="1" lang="ko-KR" altLang="en-US" sz="2400" b="1" u="sng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0B712FC-69EE-D744-8243-8ECAA041BE43}"/>
              </a:ext>
            </a:extLst>
          </p:cNvPr>
          <p:cNvSpPr txBox="1"/>
          <p:nvPr/>
        </p:nvSpPr>
        <p:spPr>
          <a:xfrm>
            <a:off x="9758438" y="4757289"/>
            <a:ext cx="13020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u="sng" dirty="0"/>
              <a:t>Output</a:t>
            </a:r>
            <a:endParaRPr kumimoji="1" lang="ko-KR" altLang="en-US" sz="2400" b="1" u="sng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81D8FD4-32C0-2741-BDED-4DFB8C2FFD67}"/>
              </a:ext>
            </a:extLst>
          </p:cNvPr>
          <p:cNvSpPr txBox="1"/>
          <p:nvPr/>
        </p:nvSpPr>
        <p:spPr>
          <a:xfrm>
            <a:off x="6485425" y="4740356"/>
            <a:ext cx="13020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u="sng" dirty="0"/>
              <a:t>Function</a:t>
            </a:r>
            <a:endParaRPr kumimoji="1" lang="ko-KR" altLang="en-US" sz="2400" b="1" u="sng" dirty="0"/>
          </a:p>
        </p:txBody>
      </p:sp>
    </p:spTree>
    <p:extLst>
      <p:ext uri="{BB962C8B-B14F-4D97-AF65-F5344CB8AC3E}">
        <p14:creationId xmlns:p14="http://schemas.microsoft.com/office/powerpoint/2010/main" val="2147060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4" presetClass="emph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44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45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46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47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48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 animBg="1"/>
      <p:bldP spid="9" grpId="0"/>
      <p:bldP spid="9" grpId="1"/>
      <p:bldP spid="10" grpId="0"/>
      <p:bldP spid="11" grpId="0" animBg="1"/>
      <p:bldP spid="12" grpId="0"/>
      <p:bldP spid="15" grpId="0"/>
      <p:bldP spid="16" grpId="0"/>
      <p:bldP spid="1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E5A91D-CAB2-4645-BCCC-5CE7DB696D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r>
              <a:rPr kumimoji="1" lang="en-US" altLang="ko-KR" sz="8800" b="1" dirty="0"/>
              <a:t>1. </a:t>
            </a:r>
            <a:r>
              <a:rPr kumimoji="1" lang="ko-KR" altLang="en-US" sz="8800" b="1" dirty="0"/>
              <a:t>변수</a:t>
            </a:r>
          </a:p>
        </p:txBody>
      </p:sp>
    </p:spTree>
    <p:extLst>
      <p:ext uri="{BB962C8B-B14F-4D97-AF65-F5344CB8AC3E}">
        <p14:creationId xmlns:p14="http://schemas.microsoft.com/office/powerpoint/2010/main" val="363344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E5A91D-CAB2-4645-BCCC-5CE7DB696D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r>
              <a:rPr kumimoji="1" lang="en-US" altLang="ko-KR" sz="8800" b="1" dirty="0"/>
              <a:t>2.</a:t>
            </a:r>
            <a:r>
              <a:rPr kumimoji="1" lang="ko-KR" altLang="en-US" sz="8800" b="1" dirty="0"/>
              <a:t> </a:t>
            </a:r>
            <a:r>
              <a:rPr kumimoji="1" lang="ko-KR" altLang="en-US" sz="8800" b="1" dirty="0" err="1"/>
              <a:t>제어문</a:t>
            </a:r>
            <a:endParaRPr kumimoji="1" lang="ko-KR" altLang="en-US" sz="8800" b="1" dirty="0"/>
          </a:p>
        </p:txBody>
      </p:sp>
    </p:spTree>
    <p:extLst>
      <p:ext uri="{BB962C8B-B14F-4D97-AF65-F5344CB8AC3E}">
        <p14:creationId xmlns:p14="http://schemas.microsoft.com/office/powerpoint/2010/main" val="5232112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E5A91D-CAB2-4645-BCCC-5CE7DB696D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r>
              <a:rPr kumimoji="1" lang="en-US" altLang="ko-KR" sz="8800" b="1" dirty="0"/>
              <a:t>3. </a:t>
            </a:r>
            <a:r>
              <a:rPr kumimoji="1" lang="ko-KR" altLang="en-US" sz="8800" b="1" dirty="0"/>
              <a:t>함수</a:t>
            </a:r>
          </a:p>
        </p:txBody>
      </p:sp>
    </p:spTree>
    <p:extLst>
      <p:ext uri="{BB962C8B-B14F-4D97-AF65-F5344CB8AC3E}">
        <p14:creationId xmlns:p14="http://schemas.microsoft.com/office/powerpoint/2010/main" val="3919292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E5A91D-CAB2-4645-BCCC-5CE7DB696D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r>
              <a:rPr kumimoji="1" lang="en-US" altLang="ko-KR" sz="8800" b="1" dirty="0"/>
              <a:t>4. </a:t>
            </a:r>
            <a:r>
              <a:rPr kumimoji="1" lang="ko-KR" altLang="en-US" sz="8800" b="1" dirty="0"/>
              <a:t>클래스 및 모듈</a:t>
            </a:r>
          </a:p>
        </p:txBody>
      </p:sp>
    </p:spTree>
    <p:extLst>
      <p:ext uri="{BB962C8B-B14F-4D97-AF65-F5344CB8AC3E}">
        <p14:creationId xmlns:p14="http://schemas.microsoft.com/office/powerpoint/2010/main" val="14139313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E5A91D-CAB2-4645-BCCC-5CE7DB696D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766218"/>
            <a:ext cx="11065933" cy="1325563"/>
          </a:xfrm>
        </p:spPr>
        <p:txBody>
          <a:bodyPr>
            <a:noAutofit/>
          </a:bodyPr>
          <a:lstStyle/>
          <a:p>
            <a:r>
              <a:rPr kumimoji="1" lang="en-US" altLang="ko-KR" sz="6600" b="1" dirty="0"/>
              <a:t>5. </a:t>
            </a:r>
            <a:r>
              <a:rPr kumimoji="1" lang="ko-KR" altLang="en-US" sz="6600" b="1" dirty="0"/>
              <a:t>예외처리 및 내장</a:t>
            </a:r>
            <a:r>
              <a:rPr kumimoji="1" lang="en-US" altLang="ko-KR" sz="6600" b="1" dirty="0"/>
              <a:t>,</a:t>
            </a:r>
            <a:r>
              <a:rPr kumimoji="1" lang="ko-KR" altLang="en-US" sz="6600" b="1" dirty="0" err="1"/>
              <a:t>외장함수</a:t>
            </a:r>
            <a:endParaRPr kumimoji="1" lang="ko-KR" altLang="en-US" sz="6600" b="1" dirty="0"/>
          </a:p>
        </p:txBody>
      </p:sp>
    </p:spTree>
    <p:extLst>
      <p:ext uri="{BB962C8B-B14F-4D97-AF65-F5344CB8AC3E}">
        <p14:creationId xmlns:p14="http://schemas.microsoft.com/office/powerpoint/2010/main" val="36437370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E5A91D-CAB2-4645-BCCC-5CE7DB696D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r>
              <a:rPr kumimoji="1" lang="ko-KR" altLang="en-US" sz="8800" b="1" dirty="0"/>
              <a:t>실습</a:t>
            </a:r>
          </a:p>
        </p:txBody>
      </p:sp>
    </p:spTree>
    <p:extLst>
      <p:ext uri="{BB962C8B-B14F-4D97-AF65-F5344CB8AC3E}">
        <p14:creationId xmlns:p14="http://schemas.microsoft.com/office/powerpoint/2010/main" val="13489969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A3448B-17AA-DF43-8D78-2D53461B0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지금까지 우린</a:t>
            </a:r>
            <a:r>
              <a:rPr kumimoji="1" lang="en-US" altLang="ko-KR" dirty="0"/>
              <a:t>..</a:t>
            </a:r>
            <a:endParaRPr kumimoji="1" lang="ko-KR" altLang="en-US" dirty="0"/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AB8AC73B-CDF6-7144-A546-1AED0B9BEA16}"/>
              </a:ext>
            </a:extLst>
          </p:cNvPr>
          <p:cNvGrpSpPr/>
          <p:nvPr/>
        </p:nvGrpSpPr>
        <p:grpSpPr>
          <a:xfrm>
            <a:off x="3184906" y="1710102"/>
            <a:ext cx="3787866" cy="3937600"/>
            <a:chOff x="2865662" y="1216910"/>
            <a:chExt cx="3787866" cy="3937600"/>
          </a:xfrm>
        </p:grpSpPr>
        <p:cxnSp>
          <p:nvCxnSpPr>
            <p:cNvPr id="7" name="직선 화살표 연결선 6">
              <a:extLst>
                <a:ext uri="{FF2B5EF4-FFF2-40B4-BE49-F238E27FC236}">
                  <a16:creationId xmlns:a16="http://schemas.microsoft.com/office/drawing/2014/main" id="{D15CD5F0-298F-6D44-BA1A-7485F402CA06}"/>
                </a:ext>
              </a:extLst>
            </p:cNvPr>
            <p:cNvCxnSpPr>
              <a:cxnSpLocks/>
              <a:stCxn id="17" idx="3"/>
              <a:endCxn id="22" idx="1"/>
            </p:cNvCxnSpPr>
            <p:nvPr/>
          </p:nvCxnSpPr>
          <p:spPr>
            <a:xfrm>
              <a:off x="3889826" y="2367700"/>
              <a:ext cx="1138102" cy="97639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직선 화살표 연결선 7">
              <a:extLst>
                <a:ext uri="{FF2B5EF4-FFF2-40B4-BE49-F238E27FC236}">
                  <a16:creationId xmlns:a16="http://schemas.microsoft.com/office/drawing/2014/main" id="{57922494-21CF-C049-8B51-D9A5F971282E}"/>
                </a:ext>
              </a:extLst>
            </p:cNvPr>
            <p:cNvCxnSpPr>
              <a:cxnSpLocks/>
              <a:stCxn id="20" idx="3"/>
              <a:endCxn id="22" idx="1"/>
            </p:cNvCxnSpPr>
            <p:nvPr/>
          </p:nvCxnSpPr>
          <p:spPr>
            <a:xfrm flipV="1">
              <a:off x="3884930" y="3344096"/>
              <a:ext cx="1142998" cy="1381994"/>
            </a:xfrm>
            <a:prstGeom prst="straightConnector1">
              <a:avLst/>
            </a:prstGeom>
            <a:ln w="28575">
              <a:headEnd type="triangle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5D6EAF8-127E-8042-B34C-A93398B6772D}"/>
                </a:ext>
              </a:extLst>
            </p:cNvPr>
            <p:cNvSpPr txBox="1"/>
            <p:nvPr/>
          </p:nvSpPr>
          <p:spPr>
            <a:xfrm>
              <a:off x="3032985" y="1216910"/>
              <a:ext cx="107914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2400" b="1" u="sng" dirty="0"/>
                <a:t>Input</a:t>
              </a:r>
              <a:endParaRPr kumimoji="1" lang="ko-KR" altLang="en-US" sz="2400" b="1" u="sng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BCF65BF-2C8C-ED48-A843-733F8AAA7FA1}"/>
                </a:ext>
              </a:extLst>
            </p:cNvPr>
            <p:cNvSpPr txBox="1"/>
            <p:nvPr/>
          </p:nvSpPr>
          <p:spPr>
            <a:xfrm>
              <a:off x="2865662" y="3609166"/>
              <a:ext cx="13020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2400" b="1" u="sng" dirty="0"/>
                <a:t>Output</a:t>
              </a:r>
              <a:endParaRPr kumimoji="1" lang="ko-KR" altLang="en-US" sz="2400" b="1" u="sng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12CFDF1-0324-0546-8EDB-7D9386DC735A}"/>
                </a:ext>
              </a:extLst>
            </p:cNvPr>
            <p:cNvSpPr txBox="1"/>
            <p:nvPr/>
          </p:nvSpPr>
          <p:spPr>
            <a:xfrm>
              <a:off x="5188864" y="2194937"/>
              <a:ext cx="13020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2400" b="1" u="sng" dirty="0"/>
                <a:t>Program</a:t>
              </a:r>
              <a:endParaRPr kumimoji="1" lang="ko-KR" altLang="en-US" sz="2400" b="1" u="sng" dirty="0"/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1D45B131-E6D3-FD43-9BCD-9FAFE9439F1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32985" y="1939279"/>
              <a:ext cx="856841" cy="856841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431F7054-DF74-1643-B06B-91E12940D9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28089" y="4297669"/>
              <a:ext cx="856841" cy="856841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B5D49963-8B5F-BC4A-8E4C-D24A43DCDE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27928" y="2531296"/>
              <a:ext cx="1625600" cy="1625600"/>
            </a:xfrm>
            <a:prstGeom prst="rect">
              <a:avLst/>
            </a:prstGeom>
          </p:spPr>
        </p:pic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4A71EA73-6620-F24B-B699-0FBD61C0C04A}"/>
              </a:ext>
            </a:extLst>
          </p:cNvPr>
          <p:cNvGrpSpPr/>
          <p:nvPr/>
        </p:nvGrpSpPr>
        <p:grpSpPr>
          <a:xfrm>
            <a:off x="7550281" y="2688129"/>
            <a:ext cx="2055742" cy="1597695"/>
            <a:chOff x="7550281" y="2688129"/>
            <a:chExt cx="2055742" cy="1597695"/>
          </a:xfrm>
        </p:grpSpPr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E00AB52F-414E-8C4F-B5B7-8DD6E1C2505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952644" y="3299440"/>
              <a:ext cx="986384" cy="986384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B7F7F6B-B054-794C-8C18-86E5AB0B238D}"/>
                </a:ext>
              </a:extLst>
            </p:cNvPr>
            <p:cNvSpPr txBox="1"/>
            <p:nvPr/>
          </p:nvSpPr>
          <p:spPr>
            <a:xfrm>
              <a:off x="7550281" y="2688129"/>
              <a:ext cx="20557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2400" b="1" u="sng" dirty="0"/>
                <a:t>Data Storage</a:t>
              </a:r>
              <a:endParaRPr kumimoji="1" lang="ko-KR" altLang="en-US" sz="2400" b="1" u="sng" dirty="0"/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3DEA9F7A-5FBC-BD4F-97FB-3A926F978EA5}"/>
              </a:ext>
            </a:extLst>
          </p:cNvPr>
          <p:cNvGrpSpPr/>
          <p:nvPr/>
        </p:nvGrpSpPr>
        <p:grpSpPr>
          <a:xfrm>
            <a:off x="550334" y="3313279"/>
            <a:ext cx="856842" cy="1226174"/>
            <a:chOff x="409779" y="2792296"/>
            <a:chExt cx="856842" cy="1226174"/>
          </a:xfrm>
        </p:grpSpPr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8577CFFE-FDE3-F646-8967-B696F611EE0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09779" y="2792296"/>
              <a:ext cx="856842" cy="856842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643E0BD-7DBD-624A-A2BE-F55DB4EAAAEC}"/>
                </a:ext>
              </a:extLst>
            </p:cNvPr>
            <p:cNvSpPr txBox="1"/>
            <p:nvPr/>
          </p:nvSpPr>
          <p:spPr>
            <a:xfrm>
              <a:off x="501223" y="3649138"/>
              <a:ext cx="6739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u="sng" dirty="0"/>
                <a:t>Web</a:t>
              </a:r>
              <a:endParaRPr kumimoji="1" lang="ko-KR" altLang="en-US" u="sng" dirty="0"/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D9A9860B-CEF0-974F-85FA-FDB02B0E439A}"/>
              </a:ext>
            </a:extLst>
          </p:cNvPr>
          <p:cNvGrpSpPr/>
          <p:nvPr/>
        </p:nvGrpSpPr>
        <p:grpSpPr>
          <a:xfrm>
            <a:off x="1666657" y="3255723"/>
            <a:ext cx="873756" cy="1266797"/>
            <a:chOff x="1407571" y="2751673"/>
            <a:chExt cx="873756" cy="1266797"/>
          </a:xfrm>
        </p:grpSpPr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D21308AF-E124-4246-8E73-C3BCE18518E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407571" y="2751673"/>
              <a:ext cx="868270" cy="868270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08B6B3A-5287-E94D-BB1F-27E7721EAF3F}"/>
                </a:ext>
              </a:extLst>
            </p:cNvPr>
            <p:cNvSpPr txBox="1"/>
            <p:nvPr/>
          </p:nvSpPr>
          <p:spPr>
            <a:xfrm>
              <a:off x="1441025" y="3649138"/>
              <a:ext cx="8403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u="sng" dirty="0"/>
                <a:t>Mobile</a:t>
              </a:r>
              <a:endParaRPr kumimoji="1" lang="ko-KR" altLang="en-US" u="sng" dirty="0"/>
            </a:p>
          </p:txBody>
        </p:sp>
      </p:grpSp>
      <p:pic>
        <p:nvPicPr>
          <p:cNvPr id="43" name="그림 42">
            <a:extLst>
              <a:ext uri="{FF2B5EF4-FFF2-40B4-BE49-F238E27FC236}">
                <a16:creationId xmlns:a16="http://schemas.microsoft.com/office/drawing/2014/main" id="{E04B338A-B00C-134C-A044-01AC4DA9E2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94656" y="3000054"/>
            <a:ext cx="689804" cy="689804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8191D964-46D7-A147-8194-40D175FB77D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68664" y="2970750"/>
            <a:ext cx="756679" cy="756679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6DCDCBA7-8421-3547-9E7B-BBBA909129D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18210" y="3571931"/>
            <a:ext cx="1565711" cy="1565711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0F5D461B-D533-6548-AD55-ACB883B22E8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54204" y="4650088"/>
            <a:ext cx="1663769" cy="856841"/>
          </a:xfrm>
          <a:prstGeom prst="rect">
            <a:avLst/>
          </a:prstGeom>
        </p:spPr>
      </p:pic>
      <p:sp>
        <p:nvSpPr>
          <p:cNvPr id="48" name="직사각형 47">
            <a:extLst>
              <a:ext uri="{FF2B5EF4-FFF2-40B4-BE49-F238E27FC236}">
                <a16:creationId xmlns:a16="http://schemas.microsoft.com/office/drawing/2014/main" id="{C622A070-2F11-2E4A-BE8A-8AFD224F35B1}"/>
              </a:ext>
            </a:extLst>
          </p:cNvPr>
          <p:cNvSpPr/>
          <p:nvPr/>
        </p:nvSpPr>
        <p:spPr>
          <a:xfrm>
            <a:off x="10751949" y="2860891"/>
            <a:ext cx="982971" cy="9763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72471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631267" cy="4351338"/>
          </a:xfrm>
        </p:spPr>
        <p:txBody>
          <a:bodyPr/>
          <a:lstStyle/>
          <a:p>
            <a:r>
              <a:rPr lang="ko-KR" altLang="en-US" dirty="0"/>
              <a:t>강의 개요</a:t>
            </a:r>
            <a:endParaRPr lang="en-US" altLang="ko-KR" dirty="0"/>
          </a:p>
          <a:p>
            <a:r>
              <a:rPr lang="ko-KR" altLang="en-US" dirty="0"/>
              <a:t>프로그래밍이란</a:t>
            </a:r>
            <a:r>
              <a:rPr lang="en-US" altLang="ko-KR" dirty="0"/>
              <a:t>?</a:t>
            </a:r>
            <a:endParaRPr lang="ko-KR" altLang="en-US" dirty="0"/>
          </a:p>
          <a:p>
            <a:r>
              <a:rPr lang="ko-KR" altLang="en-US" dirty="0"/>
              <a:t>이론</a:t>
            </a:r>
            <a:endParaRPr lang="en-US" altLang="ko-KR" dirty="0"/>
          </a:p>
          <a:p>
            <a:pPr lvl="1"/>
            <a:r>
              <a:rPr lang="ko-KR" altLang="en-US" dirty="0"/>
              <a:t>변수</a:t>
            </a:r>
          </a:p>
          <a:p>
            <a:pPr lvl="1"/>
            <a:r>
              <a:rPr lang="ko-KR" altLang="en-US" dirty="0"/>
              <a:t>제어문</a:t>
            </a:r>
          </a:p>
          <a:p>
            <a:pPr lvl="1"/>
            <a:r>
              <a:rPr lang="ko-KR" altLang="en-US" dirty="0"/>
              <a:t>함수</a:t>
            </a:r>
            <a:endParaRPr lang="en-US" altLang="ko-KR" dirty="0"/>
          </a:p>
          <a:p>
            <a:pPr lvl="1"/>
            <a:r>
              <a:rPr lang="ko-KR" altLang="en-US" dirty="0"/>
              <a:t>클래스</a:t>
            </a:r>
            <a:r>
              <a:rPr lang="en-US" altLang="ko-KR" dirty="0"/>
              <a:t>,</a:t>
            </a:r>
            <a:r>
              <a:rPr lang="ko-KR" altLang="en-US" dirty="0"/>
              <a:t> 모듈</a:t>
            </a:r>
            <a:r>
              <a:rPr lang="en-US" altLang="ko-KR" dirty="0"/>
              <a:t>,</a:t>
            </a:r>
            <a:r>
              <a:rPr lang="ko-KR" altLang="en-US" dirty="0"/>
              <a:t> 패키지</a:t>
            </a:r>
            <a:endParaRPr lang="en-US" altLang="ko-KR" dirty="0"/>
          </a:p>
          <a:p>
            <a:pPr lvl="1"/>
            <a:r>
              <a:rPr lang="ko-KR" altLang="en-US" dirty="0"/>
              <a:t>예외처리 및 내장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외장함수</a:t>
            </a:r>
            <a:endParaRPr lang="en-US" altLang="ko-KR" dirty="0"/>
          </a:p>
          <a:p>
            <a:endParaRPr lang="ko-KR" altLang="en-US" dirty="0"/>
          </a:p>
          <a:p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C230C77-B2F3-AC41-80AF-6475F8A32411}"/>
              </a:ext>
            </a:extLst>
          </p:cNvPr>
          <p:cNvSpPr txBox="1">
            <a:spLocks/>
          </p:cNvSpPr>
          <p:nvPr/>
        </p:nvSpPr>
        <p:spPr>
          <a:xfrm>
            <a:off x="5884333" y="1825625"/>
            <a:ext cx="463126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실습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72462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4136FB-5FFF-9049-AB2B-A3410187E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To-Do Application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BE9D04E-E510-EF47-A950-3D623DA2E6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36067" cy="435133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kumimoji="1" lang="en-US" altLang="ko-KR" dirty="0"/>
              <a:t>To-Do List </a:t>
            </a:r>
            <a:r>
              <a:rPr kumimoji="1" lang="ko-KR" altLang="en-US" dirty="0"/>
              <a:t>관리 프로그램</a:t>
            </a:r>
            <a:endParaRPr kumimoji="1" lang="en-US" altLang="ko-KR" dirty="0"/>
          </a:p>
          <a:p>
            <a:pPr>
              <a:lnSpc>
                <a:spcPct val="150000"/>
              </a:lnSpc>
            </a:pPr>
            <a:r>
              <a:rPr kumimoji="1" lang="ko-KR" altLang="en-US" dirty="0"/>
              <a:t>주요 기능</a:t>
            </a:r>
            <a:endParaRPr kumimoji="1" lang="en-US" altLang="ko-KR" dirty="0"/>
          </a:p>
          <a:p>
            <a:pPr lvl="1">
              <a:lnSpc>
                <a:spcPct val="150000"/>
              </a:lnSpc>
            </a:pPr>
            <a:r>
              <a:rPr kumimoji="1" lang="en-US" altLang="ko-KR" dirty="0"/>
              <a:t>Task</a:t>
            </a:r>
            <a:r>
              <a:rPr kumimoji="1" lang="ko-KR" altLang="en-US" dirty="0"/>
              <a:t> 등록</a:t>
            </a:r>
            <a:r>
              <a:rPr kumimoji="1" lang="en-US" altLang="ko-KR" dirty="0"/>
              <a:t>/</a:t>
            </a:r>
            <a:r>
              <a:rPr kumimoji="1" lang="ko-KR" altLang="en-US" dirty="0"/>
              <a:t>조회</a:t>
            </a:r>
            <a:r>
              <a:rPr kumimoji="1" lang="en-US" altLang="ko-KR" dirty="0"/>
              <a:t>/</a:t>
            </a:r>
            <a:r>
              <a:rPr kumimoji="1" lang="ko-KR" altLang="en-US" dirty="0"/>
              <a:t>삭제</a:t>
            </a:r>
            <a:endParaRPr kumimoji="1" lang="en-US" altLang="ko-KR" dirty="0"/>
          </a:p>
          <a:p>
            <a:pPr lvl="1">
              <a:lnSpc>
                <a:spcPct val="150000"/>
              </a:lnSpc>
            </a:pPr>
            <a:r>
              <a:rPr kumimoji="1" lang="en-US" altLang="ko-KR" dirty="0"/>
              <a:t>Task</a:t>
            </a:r>
            <a:r>
              <a:rPr kumimoji="1" lang="ko-KR" altLang="en-US" dirty="0"/>
              <a:t> 상태 변경 </a:t>
            </a:r>
            <a:r>
              <a:rPr kumimoji="1" lang="en-US" altLang="ko-KR" dirty="0"/>
              <a:t>(</a:t>
            </a:r>
            <a:r>
              <a:rPr kumimoji="1" lang="ko-KR" altLang="en-US" dirty="0"/>
              <a:t>미완료</a:t>
            </a:r>
            <a:r>
              <a:rPr kumimoji="1" lang="en-US" altLang="ko-KR" dirty="0"/>
              <a:t>/</a:t>
            </a:r>
            <a:r>
              <a:rPr kumimoji="1" lang="ko-KR" altLang="en-US" dirty="0"/>
              <a:t>완료</a:t>
            </a:r>
            <a:r>
              <a:rPr kumimoji="1" lang="en-US" altLang="ko-KR" dirty="0"/>
              <a:t>)</a:t>
            </a:r>
          </a:p>
          <a:p>
            <a:pPr lvl="1"/>
            <a:endParaRPr kumimoji="1" lang="ko-KR" altLang="en-US" dirty="0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744429C3-F051-EE41-AA78-A8A06A9C3679}"/>
              </a:ext>
            </a:extLst>
          </p:cNvPr>
          <p:cNvSpPr txBox="1">
            <a:spLocks/>
          </p:cNvSpPr>
          <p:nvPr/>
        </p:nvSpPr>
        <p:spPr>
          <a:xfrm>
            <a:off x="6561664" y="1825625"/>
            <a:ext cx="4936067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kumimoji="1" lang="en-US" altLang="ko-KR" dirty="0"/>
              <a:t>Module</a:t>
            </a:r>
          </a:p>
          <a:p>
            <a:pPr lvl="1">
              <a:lnSpc>
                <a:spcPct val="100000"/>
              </a:lnSpc>
            </a:pPr>
            <a:r>
              <a:rPr kumimoji="1" lang="en-US" altLang="ko-KR" dirty="0" err="1"/>
              <a:t>TaskManager</a:t>
            </a:r>
            <a:endParaRPr kumimoji="1" lang="en-US" altLang="ko-KR" dirty="0"/>
          </a:p>
          <a:p>
            <a:pPr lvl="2">
              <a:lnSpc>
                <a:spcPct val="100000"/>
              </a:lnSpc>
            </a:pPr>
            <a:r>
              <a:rPr kumimoji="1" lang="en-US" altLang="ko-KR" dirty="0" err="1"/>
              <a:t>createTask</a:t>
            </a:r>
            <a:r>
              <a:rPr kumimoji="1" lang="en-US" altLang="ko-KR" dirty="0"/>
              <a:t>(</a:t>
            </a:r>
            <a:r>
              <a:rPr kumimoji="1" lang="en-US" altLang="ko-KR" dirty="0" err="1"/>
              <a:t>taskName</a:t>
            </a:r>
            <a:r>
              <a:rPr kumimoji="1" lang="en-US" altLang="ko-KR" dirty="0"/>
              <a:t>)</a:t>
            </a:r>
          </a:p>
          <a:p>
            <a:pPr lvl="2">
              <a:lnSpc>
                <a:spcPct val="100000"/>
              </a:lnSpc>
            </a:pPr>
            <a:r>
              <a:rPr kumimoji="1" lang="en-US" altLang="ko-KR" dirty="0" err="1"/>
              <a:t>viewTask</a:t>
            </a:r>
            <a:r>
              <a:rPr kumimoji="1" lang="en-US" altLang="ko-KR" dirty="0"/>
              <a:t>()</a:t>
            </a:r>
          </a:p>
          <a:p>
            <a:pPr lvl="2">
              <a:lnSpc>
                <a:spcPct val="100000"/>
              </a:lnSpc>
            </a:pPr>
            <a:r>
              <a:rPr kumimoji="1" lang="en-US" altLang="ko-KR" dirty="0" err="1"/>
              <a:t>deleteTask</a:t>
            </a:r>
            <a:r>
              <a:rPr kumimoji="1" lang="en-US" altLang="ko-KR" dirty="0"/>
              <a:t>(</a:t>
            </a:r>
            <a:r>
              <a:rPr kumimoji="1" lang="en-US" altLang="ko-KR" dirty="0" err="1"/>
              <a:t>indexvd</a:t>
            </a:r>
            <a:r>
              <a:rPr kumimoji="1" lang="en-US" altLang="ko-KR" dirty="0"/>
              <a:t>)</a:t>
            </a:r>
          </a:p>
          <a:p>
            <a:pPr>
              <a:lnSpc>
                <a:spcPct val="100000"/>
              </a:lnSpc>
            </a:pPr>
            <a:r>
              <a:rPr kumimoji="1" lang="en-US" altLang="ko-KR" dirty="0"/>
              <a:t>Class</a:t>
            </a:r>
          </a:p>
          <a:p>
            <a:pPr lvl="1">
              <a:lnSpc>
                <a:spcPct val="100000"/>
              </a:lnSpc>
            </a:pPr>
            <a:r>
              <a:rPr kumimoji="1" lang="en-US" altLang="ko-KR" dirty="0"/>
              <a:t>Task</a:t>
            </a:r>
          </a:p>
          <a:p>
            <a:pPr lvl="2">
              <a:lnSpc>
                <a:spcPct val="100000"/>
              </a:lnSpc>
            </a:pPr>
            <a:r>
              <a:rPr kumimoji="1" lang="en-US" altLang="ko-KR" dirty="0"/>
              <a:t>Attribute(</a:t>
            </a:r>
            <a:r>
              <a:rPr kumimoji="1" lang="ko-KR" altLang="en-US" dirty="0"/>
              <a:t>속성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객체변수</a:t>
            </a:r>
            <a:r>
              <a:rPr kumimoji="1" lang="en-US" altLang="ko-KR" dirty="0"/>
              <a:t>)</a:t>
            </a:r>
          </a:p>
          <a:p>
            <a:pPr lvl="3">
              <a:lnSpc>
                <a:spcPct val="100000"/>
              </a:lnSpc>
            </a:pPr>
            <a:r>
              <a:rPr kumimoji="1" lang="en-US" altLang="ko-KR" dirty="0"/>
              <a:t>Index: integer</a:t>
            </a:r>
          </a:p>
          <a:p>
            <a:pPr lvl="3">
              <a:lnSpc>
                <a:spcPct val="100000"/>
              </a:lnSpc>
            </a:pPr>
            <a:r>
              <a:rPr kumimoji="1" lang="en-US" altLang="ko-KR" dirty="0" err="1"/>
              <a:t>taskName</a:t>
            </a:r>
            <a:r>
              <a:rPr kumimoji="1" lang="en-US" altLang="ko-KR" dirty="0"/>
              <a:t>: String</a:t>
            </a:r>
          </a:p>
          <a:p>
            <a:pPr lvl="3">
              <a:lnSpc>
                <a:spcPct val="100000"/>
              </a:lnSpc>
            </a:pPr>
            <a:r>
              <a:rPr kumimoji="1" lang="en-US" altLang="ko-KR" dirty="0" err="1"/>
              <a:t>isCompleted</a:t>
            </a:r>
            <a:r>
              <a:rPr kumimoji="1" lang="en-US" altLang="ko-KR" dirty="0"/>
              <a:t>: Boolean</a:t>
            </a:r>
          </a:p>
          <a:p>
            <a:pPr lvl="2">
              <a:lnSpc>
                <a:spcPct val="100000"/>
              </a:lnSpc>
            </a:pPr>
            <a:r>
              <a:rPr kumimoji="1" lang="en-US" altLang="ko-KR" dirty="0"/>
              <a:t>Method</a:t>
            </a:r>
          </a:p>
          <a:p>
            <a:pPr lvl="3">
              <a:lnSpc>
                <a:spcPct val="100000"/>
              </a:lnSpc>
            </a:pPr>
            <a:r>
              <a:rPr kumimoji="1" lang="en-US" altLang="ko-KR" dirty="0" err="1"/>
              <a:t>setCompleted</a:t>
            </a:r>
            <a:r>
              <a:rPr kumimoji="1" lang="en-US" altLang="ko-KR" dirty="0"/>
              <a:t>(Boolean)</a:t>
            </a:r>
          </a:p>
        </p:txBody>
      </p:sp>
    </p:spTree>
    <p:extLst>
      <p:ext uri="{BB962C8B-B14F-4D97-AF65-F5344CB8AC3E}">
        <p14:creationId xmlns:p14="http://schemas.microsoft.com/office/powerpoint/2010/main" val="6824199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600" dirty="0"/>
              <a:t>이번 강의를 통해 아래 용어를 익힐 수 있습니다</a:t>
            </a:r>
            <a:r>
              <a:rPr lang="en-US" altLang="ko-KR" sz="3600" dirty="0"/>
              <a:t>.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개발환경 </a:t>
            </a:r>
            <a:endParaRPr lang="en-US" altLang="ko-KR" dirty="0"/>
          </a:p>
          <a:p>
            <a:r>
              <a:rPr lang="ko-KR" altLang="en-US" dirty="0"/>
              <a:t>디버그</a:t>
            </a:r>
            <a:r>
              <a:rPr lang="en-US" altLang="ko-KR" dirty="0"/>
              <a:t> (Debug)</a:t>
            </a:r>
            <a:endParaRPr lang="ko-KR" altLang="en-US" dirty="0"/>
          </a:p>
          <a:p>
            <a:r>
              <a:rPr lang="ko-KR" altLang="en-US" dirty="0"/>
              <a:t>라이브러리</a:t>
            </a:r>
            <a:r>
              <a:rPr lang="en-US" altLang="ko-KR" dirty="0"/>
              <a:t> (Library)</a:t>
            </a:r>
            <a:endParaRPr lang="ko-KR" altLang="en-US" dirty="0"/>
          </a:p>
          <a:p>
            <a:r>
              <a:rPr lang="ko-KR" altLang="en-US" dirty="0"/>
              <a:t>오픈소스</a:t>
            </a:r>
            <a:r>
              <a:rPr lang="en-US" altLang="ko-KR" dirty="0"/>
              <a:t> (Open Source)</a:t>
            </a:r>
            <a:endParaRPr lang="ko-KR" altLang="en-US" dirty="0"/>
          </a:p>
          <a:p>
            <a:r>
              <a:rPr lang="ko-KR" altLang="en-US" dirty="0"/>
              <a:t>모듈</a:t>
            </a:r>
            <a:r>
              <a:rPr lang="en-US" altLang="ko-KR" dirty="0"/>
              <a:t> (Module)</a:t>
            </a:r>
            <a:endParaRPr lang="ko-KR" altLang="en-US" dirty="0"/>
          </a:p>
          <a:p>
            <a:r>
              <a:rPr lang="ko-KR" altLang="en-US" dirty="0"/>
              <a:t>패키지</a:t>
            </a:r>
            <a:r>
              <a:rPr lang="en-US" altLang="ko-KR" dirty="0"/>
              <a:t> (Package)</a:t>
            </a:r>
            <a:endParaRPr lang="ko-KR" altLang="en-US" dirty="0"/>
          </a:p>
          <a:p>
            <a:r>
              <a:rPr lang="ko-KR" altLang="en-US" dirty="0"/>
              <a:t>프레임워크 </a:t>
            </a:r>
            <a:r>
              <a:rPr lang="en-US" altLang="ko-KR" dirty="0"/>
              <a:t>(Framework)</a:t>
            </a:r>
          </a:p>
        </p:txBody>
      </p:sp>
    </p:spTree>
    <p:extLst>
      <p:ext uri="{BB962C8B-B14F-4D97-AF65-F5344CB8AC3E}">
        <p14:creationId xmlns:p14="http://schemas.microsoft.com/office/powerpoint/2010/main" val="6477022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E5A91D-CAB2-4645-BCCC-5CE7DB696D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A6BDB5D-C3A6-C14D-BE5A-05D5120FC5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8DC41DD-72B2-574C-84AC-BC14C3DBD0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809" y="4712410"/>
            <a:ext cx="6464300" cy="204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9999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14AFC9-48F7-F843-95AD-8B6F159705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이 강의는</a:t>
            </a:r>
            <a:r>
              <a:rPr kumimoji="1" lang="en-US" altLang="ko-KR" dirty="0"/>
              <a:t>..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F80E59D-14E3-8A40-840E-AE349F80F7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 lIns="90000" spcCol="0"/>
          <a:lstStyle/>
          <a:p>
            <a:pPr>
              <a:lnSpc>
                <a:spcPct val="100000"/>
              </a:lnSpc>
            </a:pPr>
            <a:r>
              <a:rPr kumimoji="1" lang="ko-KR" altLang="en-US" dirty="0"/>
              <a:t>사용 언어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Python3 (</a:t>
            </a:r>
            <a:r>
              <a:rPr kumimoji="1" lang="ko-KR" altLang="en-US" dirty="0" err="1"/>
              <a:t>파이썬</a:t>
            </a:r>
            <a:r>
              <a:rPr kumimoji="1" lang="en-US" altLang="ko-KR" dirty="0"/>
              <a:t>)</a:t>
            </a:r>
          </a:p>
          <a:p>
            <a:pPr>
              <a:lnSpc>
                <a:spcPct val="150000"/>
              </a:lnSpc>
            </a:pPr>
            <a:r>
              <a:rPr kumimoji="1" lang="ko-KR" altLang="en-US" dirty="0"/>
              <a:t>대상</a:t>
            </a:r>
            <a:r>
              <a:rPr kumimoji="1" lang="en-US" altLang="ko-KR" dirty="0"/>
              <a:t>:</a:t>
            </a:r>
            <a:r>
              <a:rPr kumimoji="1" lang="ko-KR" altLang="en-US" dirty="0"/>
              <a:t> 프로그래밍을 </a:t>
            </a:r>
            <a:r>
              <a:rPr kumimoji="1" lang="ko-KR" altLang="en-US" sz="3200" b="1" u="sng" dirty="0"/>
              <a:t>전혀 모르지만</a:t>
            </a:r>
            <a:r>
              <a:rPr kumimoji="1" lang="en-US" altLang="ko-KR" sz="3200" b="1" u="sng" dirty="0"/>
              <a:t>..</a:t>
            </a:r>
            <a:endParaRPr kumimoji="1" lang="en-US" altLang="ko-KR" b="1" u="sng" dirty="0"/>
          </a:p>
          <a:p>
            <a:pPr lvl="1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ko-KR" altLang="en-US" dirty="0"/>
              <a:t>프로그래밍을 배우고 싶으신 분들</a:t>
            </a:r>
            <a:endParaRPr kumimoji="1" lang="en-US" altLang="ko-KR" dirty="0"/>
          </a:p>
          <a:p>
            <a:pPr lvl="1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ko-KR" altLang="en-US" dirty="0"/>
              <a:t>개발자와 일을 하시는 분들</a:t>
            </a:r>
            <a:endParaRPr kumimoji="1" lang="en-US" altLang="ko-KR" dirty="0"/>
          </a:p>
          <a:p>
            <a:pPr lvl="1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ko-KR" altLang="en-US" dirty="0"/>
              <a:t>새롭고 생산적인 취미가 필요하신 분들</a:t>
            </a:r>
            <a:endParaRPr kumimoji="1" lang="en-US" altLang="ko-KR" dirty="0"/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lvl="1">
              <a:lnSpc>
                <a:spcPct val="100000"/>
              </a:lnSpc>
            </a:pP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104975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목표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85786" y="3454781"/>
            <a:ext cx="8536213" cy="2570957"/>
          </a:xfrm>
        </p:spPr>
        <p:txBody>
          <a:bodyPr/>
          <a:lstStyle/>
          <a:p>
            <a:r>
              <a:rPr lang="ko-KR" altLang="en-US" dirty="0"/>
              <a:t>소프트웨어 개발의 기본 개념 습득</a:t>
            </a:r>
            <a:endParaRPr lang="en-US" altLang="ko-KR" dirty="0"/>
          </a:p>
          <a:p>
            <a:r>
              <a:rPr lang="ko-KR" altLang="en-US" dirty="0"/>
              <a:t>성취감을 통한 진입장벽 감소</a:t>
            </a:r>
            <a:endParaRPr lang="en-US" altLang="ko-KR" dirty="0"/>
          </a:p>
          <a:p>
            <a:r>
              <a:rPr lang="ko-KR" altLang="en-US" dirty="0"/>
              <a:t>깊은 이해를 기반으로 오래도록 기억에 남는 지식 </a:t>
            </a:r>
            <a:endParaRPr lang="en-US" altLang="ko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D45E5B-0BEC-024C-A036-5EE404A6F08F}"/>
              </a:ext>
            </a:extLst>
          </p:cNvPr>
          <p:cNvSpPr txBox="1"/>
          <p:nvPr/>
        </p:nvSpPr>
        <p:spPr>
          <a:xfrm>
            <a:off x="4036787" y="1436688"/>
            <a:ext cx="43561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4000" dirty="0"/>
              <a:t>프로그래밍 이해</a:t>
            </a:r>
            <a:endParaRPr kumimoji="1" lang="en-US" altLang="ko-KR" sz="4000" dirty="0"/>
          </a:p>
          <a:p>
            <a:pPr algn="ctr"/>
            <a:r>
              <a:rPr kumimoji="1" lang="en-US" altLang="ko-KR" sz="4000" b="1" u="sng" dirty="0"/>
              <a:t>(</a:t>
            </a:r>
            <a:r>
              <a:rPr kumimoji="1" lang="ko-KR" altLang="en-US" sz="4000" b="1" u="sng" dirty="0"/>
              <a:t>제대로</a:t>
            </a:r>
            <a:r>
              <a:rPr kumimoji="1" lang="en-US" altLang="ko-KR" sz="4000" b="1" u="sng" dirty="0"/>
              <a:t>)</a:t>
            </a:r>
            <a:endParaRPr kumimoji="1" lang="ko-KR" altLang="en-US" sz="4000" b="1" u="sng" dirty="0"/>
          </a:p>
        </p:txBody>
      </p:sp>
    </p:spTree>
    <p:extLst>
      <p:ext uri="{BB962C8B-B14F-4D97-AF65-F5344CB8AC3E}">
        <p14:creationId xmlns:p14="http://schemas.microsoft.com/office/powerpoint/2010/main" val="1705204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2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4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17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18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9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20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21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강사 소개</a:t>
            </a:r>
            <a:endParaRPr lang="en-US" dirty="0"/>
          </a:p>
        </p:txBody>
      </p:sp>
      <p:pic>
        <p:nvPicPr>
          <p:cNvPr id="5" name="내용 개체 틀 4" descr="실외, 하늘, 잔디, 도로이(가) 표시된 사진&#10;&#10;자동 생성된 설명">
            <a:extLst>
              <a:ext uri="{FF2B5EF4-FFF2-40B4-BE49-F238E27FC236}">
                <a16:creationId xmlns:a16="http://schemas.microsoft.com/office/drawing/2014/main" id="{F5222B9D-931F-DC44-A251-8415121B46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5801784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1599C6E-083E-084C-ABDF-03B5C4122691}"/>
              </a:ext>
            </a:extLst>
          </p:cNvPr>
          <p:cNvSpPr txBox="1"/>
          <p:nvPr/>
        </p:nvSpPr>
        <p:spPr>
          <a:xfrm>
            <a:off x="7200900" y="1790700"/>
            <a:ext cx="4470400" cy="44781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 err="1"/>
              <a:t>김규범</a:t>
            </a:r>
            <a:endParaRPr kumimoji="1" lang="en-US" altLang="ko-KR" b="1" dirty="0"/>
          </a:p>
          <a:p>
            <a:pPr>
              <a:lnSpc>
                <a:spcPct val="150000"/>
              </a:lnSpc>
            </a:pPr>
            <a:endParaRPr kumimoji="1"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4</a:t>
            </a:r>
            <a:r>
              <a:rPr kumimoji="1" lang="ko-KR" altLang="en-US" dirty="0" err="1"/>
              <a:t>년차</a:t>
            </a:r>
            <a:r>
              <a:rPr kumimoji="1" lang="ko-KR" altLang="en-US" dirty="0"/>
              <a:t> </a:t>
            </a:r>
            <a:r>
              <a:rPr kumimoji="1" lang="en-US" altLang="ko-KR" dirty="0"/>
              <a:t>Web Developer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 err="1"/>
              <a:t>Javascript</a:t>
            </a:r>
            <a:r>
              <a:rPr kumimoji="1" lang="en-US" altLang="ko-KR" dirty="0"/>
              <a:t>(Node.js,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Vue.js</a:t>
            </a:r>
            <a:r>
              <a:rPr kumimoji="1" lang="en-US" altLang="ko-KR" dirty="0"/>
              <a:t>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Java(Android)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Python(Web,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DeepLearning</a:t>
            </a:r>
            <a:r>
              <a:rPr kumimoji="1" lang="en-US" altLang="ko-KR" dirty="0"/>
              <a:t>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Embedded(Arduino)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SK C&amp;C </a:t>
            </a:r>
            <a:r>
              <a:rPr kumimoji="1" lang="en-US" altLang="ko-KR" dirty="0" err="1"/>
              <a:t>Aibril</a:t>
            </a:r>
            <a:r>
              <a:rPr kumimoji="1" lang="en-US" altLang="ko-KR" dirty="0"/>
              <a:t> TF </a:t>
            </a:r>
            <a:r>
              <a:rPr kumimoji="1" lang="ko-KR" altLang="en-US" dirty="0"/>
              <a:t>소속</a:t>
            </a:r>
            <a:endParaRPr kumimoji="1"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/>
              <a:t>약간의 사내 강의 경험이 있습니다</a:t>
            </a:r>
            <a:r>
              <a:rPr kumimoji="1" lang="en-US" altLang="ko-KR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/>
              <a:t>여행과 힙합을 좋아합니다</a:t>
            </a:r>
            <a:r>
              <a:rPr kumimoji="1"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51796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참고 자료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5418" y="1825625"/>
            <a:ext cx="7488381" cy="4351338"/>
          </a:xfrm>
        </p:spPr>
        <p:txBody>
          <a:bodyPr/>
          <a:lstStyle/>
          <a:p>
            <a:r>
              <a:rPr lang="ko-KR" altLang="en-US" dirty="0"/>
              <a:t>점프 투 파이썬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지은이</a:t>
            </a:r>
            <a:r>
              <a:rPr lang="en-US" altLang="ko-KR" dirty="0"/>
              <a:t>:</a:t>
            </a:r>
            <a:r>
              <a:rPr lang="ko-KR" altLang="en-US" dirty="0"/>
              <a:t> 박응용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hlinkClick r:id="rId2"/>
              </a:rPr>
              <a:t>https://wikidocs.net/book/1</a:t>
            </a:r>
            <a:br>
              <a:rPr lang="en-US" dirty="0"/>
            </a:br>
            <a:r>
              <a:rPr lang="en-US" altLang="ko-KR" dirty="0"/>
              <a:t>(</a:t>
            </a:r>
            <a:r>
              <a:rPr lang="ko-KR" altLang="en-US" dirty="0"/>
              <a:t>또는 </a:t>
            </a:r>
            <a:r>
              <a:rPr lang="en-US" altLang="ko-KR" dirty="0"/>
              <a:t>Google</a:t>
            </a:r>
            <a:r>
              <a:rPr lang="ko-KR" altLang="en-US" dirty="0"/>
              <a:t>에 </a:t>
            </a:r>
            <a:r>
              <a:rPr lang="en-US" altLang="ko-KR" dirty="0"/>
              <a:t>＇</a:t>
            </a:r>
            <a:r>
              <a:rPr lang="ko-KR" altLang="en-US" dirty="0"/>
              <a:t>점프 투 </a:t>
            </a:r>
            <a:r>
              <a:rPr lang="ko-KR" altLang="en-US" dirty="0" err="1"/>
              <a:t>파이썬</a:t>
            </a:r>
            <a:r>
              <a:rPr lang="ko-KR" altLang="en-US" dirty="0"/>
              <a:t> 검색</a:t>
            </a:r>
            <a:r>
              <a:rPr lang="en-US" altLang="ko-KR" dirty="0"/>
              <a:t>)</a:t>
            </a:r>
            <a:endParaRPr lang="en-US" dirty="0"/>
          </a:p>
          <a:p>
            <a:pPr lvl="1">
              <a:lnSpc>
                <a:spcPct val="150000"/>
              </a:lnSpc>
            </a:pPr>
            <a:r>
              <a:rPr lang="ko-KR" altLang="en-US" sz="4000" b="1" dirty="0"/>
              <a:t>무료</a:t>
            </a:r>
            <a:endParaRPr lang="en-US" sz="4000" b="1" dirty="0"/>
          </a:p>
        </p:txBody>
      </p:sp>
      <p:pic>
        <p:nvPicPr>
          <p:cNvPr id="1026" name="Picture 2" descr="https://wikidocs.net/images/book/doit_jump2python_64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6887" y="2814637"/>
            <a:ext cx="885825" cy="1228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7343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5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프로그래밍에 대한 오해</a:t>
            </a:r>
            <a:endParaRPr 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38CEB3D-23B8-3549-BB26-CA823BA0A9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800" y="2489895"/>
            <a:ext cx="3492500" cy="2082800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74662F1E-C615-644C-B9A3-42A1DAE37A63}"/>
              </a:ext>
            </a:extLst>
          </p:cNvPr>
          <p:cNvGrpSpPr/>
          <p:nvPr/>
        </p:nvGrpSpPr>
        <p:grpSpPr>
          <a:xfrm>
            <a:off x="1915582" y="2990638"/>
            <a:ext cx="986971" cy="439057"/>
            <a:chOff x="1915582" y="2990638"/>
            <a:chExt cx="986971" cy="439057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7A35E057-C82D-B84C-A36F-96D091E40761}"/>
                </a:ext>
              </a:extLst>
            </p:cNvPr>
            <p:cNvSpPr/>
            <p:nvPr/>
          </p:nvSpPr>
          <p:spPr>
            <a:xfrm>
              <a:off x="1915582" y="2990638"/>
              <a:ext cx="290286" cy="24674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E6977975-1E14-8C46-B307-20FF917FB6A0}"/>
                </a:ext>
              </a:extLst>
            </p:cNvPr>
            <p:cNvSpPr/>
            <p:nvPr/>
          </p:nvSpPr>
          <p:spPr>
            <a:xfrm>
              <a:off x="2776764" y="2990638"/>
              <a:ext cx="125789" cy="24674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35EC1319-0BB7-8043-AA29-E96932649D6F}"/>
                </a:ext>
              </a:extLst>
            </p:cNvPr>
            <p:cNvSpPr/>
            <p:nvPr/>
          </p:nvSpPr>
          <p:spPr>
            <a:xfrm>
              <a:off x="1915582" y="3284552"/>
              <a:ext cx="413657" cy="14514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0A0668F-7D95-FB46-96FA-5D5DA2D30DC4}"/>
              </a:ext>
            </a:extLst>
          </p:cNvPr>
          <p:cNvSpPr/>
          <p:nvPr/>
        </p:nvSpPr>
        <p:spPr>
          <a:xfrm>
            <a:off x="1839382" y="2941652"/>
            <a:ext cx="2834218" cy="1058848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063527-A4BE-2346-AB60-03E37130B8F8}"/>
              </a:ext>
            </a:extLst>
          </p:cNvPr>
          <p:cNvSpPr txBox="1"/>
          <p:nvPr/>
        </p:nvSpPr>
        <p:spPr>
          <a:xfrm>
            <a:off x="5651500" y="2811165"/>
            <a:ext cx="27813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dirty="0">
                <a:solidFill>
                  <a:srgbClr val="FF0000"/>
                </a:solidFill>
              </a:rPr>
              <a:t>문법 </a:t>
            </a:r>
            <a:r>
              <a:rPr kumimoji="1" lang="en-US" altLang="ko-KR" sz="2400" dirty="0">
                <a:solidFill>
                  <a:srgbClr val="FF0000"/>
                </a:solidFill>
              </a:rPr>
              <a:t>(</a:t>
            </a:r>
            <a:r>
              <a:rPr kumimoji="1" lang="ko-KR" altLang="en-US" sz="2400" dirty="0">
                <a:solidFill>
                  <a:srgbClr val="FF0000"/>
                </a:solidFill>
              </a:rPr>
              <a:t>언어별 상이</a:t>
            </a:r>
            <a:r>
              <a:rPr kumimoji="1" lang="en-US" altLang="ko-KR" sz="2400" dirty="0">
                <a:solidFill>
                  <a:srgbClr val="FF0000"/>
                </a:solidFill>
              </a:rPr>
              <a:t>)</a:t>
            </a:r>
          </a:p>
          <a:p>
            <a:endParaRPr kumimoji="1" lang="en-US" altLang="ko-KR" sz="2400" dirty="0">
              <a:solidFill>
                <a:srgbClr val="FF0000"/>
              </a:solidFill>
            </a:endParaRPr>
          </a:p>
          <a:p>
            <a:r>
              <a:rPr kumimoji="1" lang="ko-KR" altLang="en-US" sz="2400" dirty="0">
                <a:solidFill>
                  <a:srgbClr val="00B050"/>
                </a:solidFill>
              </a:rPr>
              <a:t>용법</a:t>
            </a:r>
          </a:p>
        </p:txBody>
      </p:sp>
    </p:spTree>
    <p:extLst>
      <p:ext uri="{BB962C8B-B14F-4D97-AF65-F5344CB8AC3E}">
        <p14:creationId xmlns:p14="http://schemas.microsoft.com/office/powerpoint/2010/main" val="139493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프로그래밍에 대한 오해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572000"/>
          </a:xfrm>
        </p:spPr>
        <p:txBody>
          <a:bodyPr spcCol="0"/>
          <a:lstStyle/>
          <a:p>
            <a:pPr>
              <a:lnSpc>
                <a:spcPct val="100000"/>
              </a:lnSpc>
            </a:pPr>
            <a:r>
              <a:rPr lang="en-US" altLang="ko-KR" dirty="0"/>
              <a:t>Q. </a:t>
            </a:r>
            <a:r>
              <a:rPr lang="ko-KR" altLang="en-US" dirty="0"/>
              <a:t>프로그래밍 문법</a:t>
            </a:r>
            <a:r>
              <a:rPr lang="en-US" altLang="ko-KR" dirty="0"/>
              <a:t>..</a:t>
            </a:r>
            <a:r>
              <a:rPr lang="ko-KR" altLang="en-US" dirty="0"/>
              <a:t> 암기해야 하나요</a:t>
            </a:r>
            <a:r>
              <a:rPr lang="en-US" altLang="ko-KR" dirty="0"/>
              <a:t>?</a:t>
            </a:r>
            <a:br>
              <a:rPr lang="en-US" altLang="ko-KR" dirty="0"/>
            </a:br>
            <a:r>
              <a:rPr lang="en-US" altLang="ko-KR" dirty="0"/>
              <a:t>A. </a:t>
            </a:r>
            <a:r>
              <a:rPr lang="ko-KR" altLang="en-US" b="1" dirty="0">
                <a:solidFill>
                  <a:srgbClr val="FF0000"/>
                </a:solidFill>
              </a:rPr>
              <a:t>언어별로 거기서 거기입니다</a:t>
            </a:r>
            <a:r>
              <a:rPr lang="en-US" altLang="ko-KR" b="1" dirty="0">
                <a:solidFill>
                  <a:srgbClr val="FF0000"/>
                </a:solidFill>
              </a:rPr>
              <a:t>.</a:t>
            </a:r>
            <a:r>
              <a:rPr lang="ko-KR" altLang="en-US" b="1" dirty="0">
                <a:solidFill>
                  <a:srgbClr val="FF0000"/>
                </a:solidFill>
              </a:rPr>
              <a:t> </a:t>
            </a:r>
            <a:r>
              <a:rPr lang="ko-KR" altLang="en-US" dirty="0"/>
              <a:t>용법을 확실히 이해하고</a:t>
            </a:r>
            <a:r>
              <a:rPr lang="en-US" altLang="ko-KR" dirty="0"/>
              <a:t>,</a:t>
            </a:r>
            <a:r>
              <a:rPr lang="ko-KR" altLang="en-US" dirty="0"/>
              <a:t> 사용할 땐 구글링으로 찾아보고 사용합니다</a:t>
            </a:r>
            <a:r>
              <a:rPr lang="en-US" altLang="ko-KR" dirty="0"/>
              <a:t>.</a:t>
            </a:r>
            <a:endParaRPr lang="ko-KR" altLang="en-US" dirty="0"/>
          </a:p>
          <a:p>
            <a:pPr>
              <a:lnSpc>
                <a:spcPct val="100000"/>
              </a:lnSpc>
            </a:pPr>
            <a:r>
              <a:rPr lang="en-US" altLang="ko-KR" dirty="0"/>
              <a:t>Q. </a:t>
            </a:r>
            <a:r>
              <a:rPr lang="ko-KR" altLang="en-US" dirty="0"/>
              <a:t>머리가 좋아야 프로그래밍을 할 수 있나요</a:t>
            </a:r>
            <a:r>
              <a:rPr lang="en-US" altLang="ko-KR" dirty="0"/>
              <a:t>?</a:t>
            </a:r>
            <a:br>
              <a:rPr lang="ko-KR" altLang="en-US" dirty="0"/>
            </a:br>
            <a:r>
              <a:rPr lang="en-US" altLang="ko-KR" dirty="0"/>
              <a:t>A.</a:t>
            </a:r>
            <a:r>
              <a:rPr lang="ko-KR" altLang="en-US" dirty="0"/>
              <a:t> 절대 필수가 아닙니다</a:t>
            </a:r>
            <a:r>
              <a:rPr lang="en-US" altLang="ko-KR" dirty="0"/>
              <a:t>. </a:t>
            </a:r>
            <a:r>
              <a:rPr lang="ko-KR" altLang="en-US" dirty="0"/>
              <a:t>많이 쳐본 사람이 이깁니다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C57930-52B3-CE46-B44F-2D12F5500F90}"/>
              </a:ext>
            </a:extLst>
          </p:cNvPr>
          <p:cNvSpPr txBox="1"/>
          <p:nvPr/>
        </p:nvSpPr>
        <p:spPr>
          <a:xfrm flipH="1">
            <a:off x="838200" y="5753099"/>
            <a:ext cx="869345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600" b="1" u="sng" dirty="0"/>
              <a:t>—&gt;</a:t>
            </a:r>
            <a:r>
              <a:rPr lang="ko-KR" altLang="en-US" sz="2600" b="1" u="sng" dirty="0"/>
              <a:t> 위 모든 고민은 고수의 영역에서 다뤄질 문제입니다</a:t>
            </a:r>
            <a:r>
              <a:rPr lang="en-US" altLang="ko-KR" sz="2600" b="1" u="sng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26B4B8-D3F7-3548-AC8B-086C9BE3CEFF}"/>
              </a:ext>
            </a:extLst>
          </p:cNvPr>
          <p:cNvSpPr txBox="1"/>
          <p:nvPr/>
        </p:nvSpPr>
        <p:spPr>
          <a:xfrm>
            <a:off x="9386180" y="3843294"/>
            <a:ext cx="16697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dirty="0"/>
              <a:t>(</a:t>
            </a:r>
            <a:r>
              <a:rPr kumimoji="1" lang="ko-KR" altLang="en-US" sz="1400" dirty="0" err="1"/>
              <a:t>대부분은요</a:t>
            </a:r>
            <a:r>
              <a:rPr kumimoji="1" lang="en-US" altLang="ko-KR" sz="1400" dirty="0"/>
              <a:t>..)</a:t>
            </a:r>
            <a:endParaRPr kumimoji="1"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669345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 강의를 들을 땐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dirty="0"/>
              <a:t>최대한 이해하고 넘어가기</a:t>
            </a:r>
            <a:br>
              <a:rPr lang="ko-KR" altLang="en-US" dirty="0"/>
            </a:br>
            <a:r>
              <a:rPr lang="ko-KR" altLang="en-US" dirty="0">
                <a:sym typeface="Wingdings"/>
              </a:rPr>
              <a:t> 작은 노력이 모여 결실을 맺습니다</a:t>
            </a:r>
            <a:r>
              <a:rPr lang="en-US" altLang="ko-KR" dirty="0">
                <a:sym typeface="Wingdings"/>
              </a:rPr>
              <a:t>.</a:t>
            </a:r>
            <a:r>
              <a:rPr lang="ko-KR" altLang="en-US" dirty="0">
                <a:sym typeface="Wingdings"/>
              </a:rPr>
              <a:t> 꼭 이해하고 넘어가주세요</a:t>
            </a:r>
            <a:r>
              <a:rPr lang="en-US" altLang="ko-KR" dirty="0">
                <a:sym typeface="Wingdings"/>
              </a:rPr>
              <a:t>.</a:t>
            </a:r>
            <a:endParaRPr lang="ko-KR" altLang="en-US" dirty="0">
              <a:sym typeface="Wingdings"/>
            </a:endParaRPr>
          </a:p>
          <a:p>
            <a:pPr>
              <a:lnSpc>
                <a:spcPct val="100000"/>
              </a:lnSpc>
            </a:pPr>
            <a:r>
              <a:rPr lang="ko-KR" altLang="en-US" dirty="0">
                <a:sym typeface="Wingdings"/>
              </a:rPr>
              <a:t>강의는 눈과 귀로</a:t>
            </a:r>
            <a:r>
              <a:rPr lang="en-US" altLang="ko-KR" dirty="0">
                <a:sym typeface="Wingdings"/>
              </a:rPr>
              <a:t>,</a:t>
            </a:r>
            <a:r>
              <a:rPr lang="ko-KR" altLang="en-US" dirty="0">
                <a:sym typeface="Wingdings"/>
              </a:rPr>
              <a:t> 실습은 머리와 손으로</a:t>
            </a:r>
            <a:br>
              <a:rPr lang="ko-KR" altLang="en-US" dirty="0">
                <a:sym typeface="Wingdings"/>
              </a:rPr>
            </a:br>
            <a:r>
              <a:rPr lang="ko-KR" altLang="en-US" dirty="0">
                <a:sym typeface="Wingdings"/>
              </a:rPr>
              <a:t> 눈으로 이해한 코드는 오래 남지 않습니다</a:t>
            </a:r>
            <a:r>
              <a:rPr lang="en-US" altLang="ko-KR" dirty="0">
                <a:sym typeface="Wingdings"/>
              </a:rPr>
              <a:t>.</a:t>
            </a:r>
            <a:endParaRPr lang="ko-KR" altLang="en-US" dirty="0">
              <a:sym typeface="Wingdings"/>
            </a:endParaRPr>
          </a:p>
          <a:p>
            <a:pPr>
              <a:lnSpc>
                <a:spcPct val="100000"/>
              </a:lnSpc>
            </a:pPr>
            <a:r>
              <a:rPr lang="ko-KR" altLang="en-US" dirty="0">
                <a:sym typeface="Wingdings"/>
              </a:rPr>
              <a:t>앞서 나갈 필요는 없습니다</a:t>
            </a:r>
            <a:r>
              <a:rPr lang="en-US" altLang="ko-KR" dirty="0">
                <a:sym typeface="Wingdings"/>
              </a:rPr>
              <a:t>.</a:t>
            </a:r>
            <a:br>
              <a:rPr lang="en-US" altLang="ko-KR" dirty="0">
                <a:sym typeface="Wingdings"/>
              </a:rPr>
            </a:br>
            <a:r>
              <a:rPr lang="en-US" altLang="ko-KR" dirty="0">
                <a:sym typeface="Wingdings" pitchFamily="2" charset="2"/>
              </a:rPr>
              <a:t></a:t>
            </a:r>
            <a:r>
              <a:rPr lang="ko-KR" altLang="en-US" dirty="0">
                <a:sym typeface="Wingdings" pitchFamily="2" charset="2"/>
              </a:rPr>
              <a:t> 앞서 나가다가 중요한 개념을 놓칠 수 있습니다</a:t>
            </a:r>
            <a:r>
              <a:rPr lang="en-US" altLang="ko-KR" dirty="0">
                <a:sym typeface="Wingdings" pitchFamily="2" charset="2"/>
              </a:rPr>
              <a:t>.</a:t>
            </a:r>
            <a:endParaRPr lang="ko-KR" altLang="en-US" dirty="0">
              <a:sym typeface="Wingdings"/>
            </a:endParaRPr>
          </a:p>
        </p:txBody>
      </p:sp>
    </p:spTree>
    <p:extLst>
      <p:ext uri="{BB962C8B-B14F-4D97-AF65-F5344CB8AC3E}">
        <p14:creationId xmlns:p14="http://schemas.microsoft.com/office/powerpoint/2010/main" val="1035094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17560</TotalTime>
  <Words>495</Words>
  <Application>Microsoft Macintosh PowerPoint</Application>
  <PresentationFormat>와이드스크린</PresentationFormat>
  <Paragraphs>145</Paragraphs>
  <Slides>22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30" baseType="lpstr">
      <vt:lpstr>맑은 고딕</vt:lpstr>
      <vt:lpstr>D2Coding ligature</vt:lpstr>
      <vt:lpstr>Arial</vt:lpstr>
      <vt:lpstr>Calibri</vt:lpstr>
      <vt:lpstr>Calibri Light</vt:lpstr>
      <vt:lpstr>Cambria Math</vt:lpstr>
      <vt:lpstr>Wingdings</vt:lpstr>
      <vt:lpstr>Office Theme</vt:lpstr>
      <vt:lpstr>프로그래밍 제대로 이해하는 방법 for Beginner How to Really understand programming  for Beginner</vt:lpstr>
      <vt:lpstr>목차</vt:lpstr>
      <vt:lpstr>이 강의는..</vt:lpstr>
      <vt:lpstr>목표</vt:lpstr>
      <vt:lpstr>강사 소개</vt:lpstr>
      <vt:lpstr>참고 자료</vt:lpstr>
      <vt:lpstr>프로그래밍에 대한 오해</vt:lpstr>
      <vt:lpstr>프로그래밍에 대한 오해</vt:lpstr>
      <vt:lpstr>이 강의를 들을 땐</vt:lpstr>
      <vt:lpstr>프로그래밍이란?</vt:lpstr>
      <vt:lpstr>프로그래밍이란?</vt:lpstr>
      <vt:lpstr>프로그래밍이란?</vt:lpstr>
      <vt:lpstr>1. 변수</vt:lpstr>
      <vt:lpstr>2. 제어문</vt:lpstr>
      <vt:lpstr>3. 함수</vt:lpstr>
      <vt:lpstr>4. 클래스 및 모듈</vt:lpstr>
      <vt:lpstr>5. 예외처리 및 내장,외장함수</vt:lpstr>
      <vt:lpstr>실습</vt:lpstr>
      <vt:lpstr>지금까지 우린..</vt:lpstr>
      <vt:lpstr>To-Do Application</vt:lpstr>
      <vt:lpstr>이번 강의를 통해 아래 용어를 익힐 수 있습니다.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프로그래밍 이해하기 for Beginner Understanding Programming  for Beginner</dc:title>
  <dc:creator>Microsoft Office User</dc:creator>
  <cp:lastModifiedBy>김규범</cp:lastModifiedBy>
  <cp:revision>26</cp:revision>
  <dcterms:created xsi:type="dcterms:W3CDTF">2019-04-22T13:46:54Z</dcterms:created>
  <dcterms:modified xsi:type="dcterms:W3CDTF">2019-07-02T15:35:34Z</dcterms:modified>
</cp:coreProperties>
</file>